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77" d="100"/>
          <a:sy n="77" d="100"/>
        </p:scale>
        <p:origin x="126" y="7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6.png>
</file>

<file path=ppt/media/image17.png>
</file>

<file path=ppt/media/image19.png>
</file>

<file path=ppt/media/image2.png>
</file>

<file path=ppt/media/image24.png>
</file>

<file path=ppt/media/image25.png>
</file>

<file path=ppt/media/image26.png>
</file>

<file path=ppt/media/image27.png>
</file>

<file path=ppt/media/image28.png>
</file>

<file path=ppt/media/image4.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e-DE" smtClean="0"/>
              <a:t>Titelmasterformat durch Klicken bearbeiten</a:t>
            </a:r>
            <a:endParaRPr lang="de-DE"/>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smtClean="0"/>
              <a:t>Formatvorlage des Untertitelmasters durch Klicken bearbeiten</a:t>
            </a:r>
            <a:endParaRPr lang="de-DE"/>
          </a:p>
        </p:txBody>
      </p:sp>
      <p:sp>
        <p:nvSpPr>
          <p:cNvPr id="4" name="Datumsplatzhalter 3"/>
          <p:cNvSpPr>
            <a:spLocks noGrp="1"/>
          </p:cNvSpPr>
          <p:nvPr>
            <p:ph type="dt" sz="half" idx="10"/>
          </p:nvPr>
        </p:nvSpPr>
        <p:spPr/>
        <p:txBody>
          <a:bodyPr/>
          <a:lstStyle/>
          <a:p>
            <a:fld id="{4C9F56A0-8E40-481A-AC70-6948BFAE504D}" type="datetimeFigureOut">
              <a:rPr lang="de-DE" smtClean="0"/>
              <a:t>28.02.2019</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1321809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Vertikaler Textplatzhalt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4C9F56A0-8E40-481A-AC70-6948BFAE504D}" type="datetimeFigureOut">
              <a:rPr lang="de-DE" smtClean="0"/>
              <a:t>28.02.2019</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3351922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smtClean="0"/>
              <a:t>Titelmasterformat durch Klicken bearbeiten</a:t>
            </a:r>
            <a:endParaRPr lang="de-DE"/>
          </a:p>
        </p:txBody>
      </p:sp>
      <p:sp>
        <p:nvSpPr>
          <p:cNvPr id="3" name="Vertikaler Textplatzhalter 2"/>
          <p:cNvSpPr>
            <a:spLocks noGrp="1"/>
          </p:cNvSpPr>
          <p:nvPr>
            <p:ph type="body" orient="vert" idx="1"/>
          </p:nvPr>
        </p:nvSpPr>
        <p:spPr>
          <a:xfrm>
            <a:off x="838200" y="365125"/>
            <a:ext cx="7734300" cy="5811838"/>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4C9F56A0-8E40-481A-AC70-6948BFAE504D}" type="datetimeFigureOut">
              <a:rPr lang="de-DE" smtClean="0"/>
              <a:t>28.02.2019</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994183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4C9F56A0-8E40-481A-AC70-6948BFAE504D}" type="datetimeFigureOut">
              <a:rPr lang="de-DE" smtClean="0"/>
              <a:t>28.02.2019</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1444113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smtClean="0"/>
              <a:t>Titelmasterformat durch Klicken bearbeiten</a:t>
            </a:r>
            <a:endParaRPr lang="de-DE"/>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smtClean="0"/>
              <a:t>Formatvorlagen des Textmasters bearbeiten</a:t>
            </a:r>
          </a:p>
        </p:txBody>
      </p:sp>
      <p:sp>
        <p:nvSpPr>
          <p:cNvPr id="4" name="Datumsplatzhalter 3"/>
          <p:cNvSpPr>
            <a:spLocks noGrp="1"/>
          </p:cNvSpPr>
          <p:nvPr>
            <p:ph type="dt" sz="half" idx="10"/>
          </p:nvPr>
        </p:nvSpPr>
        <p:spPr/>
        <p:txBody>
          <a:bodyPr/>
          <a:lstStyle/>
          <a:p>
            <a:fld id="{4C9F56A0-8E40-481A-AC70-6948BFAE504D}" type="datetimeFigureOut">
              <a:rPr lang="de-DE" smtClean="0"/>
              <a:t>28.02.2019</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26372228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sz="half" idx="1"/>
          </p:nvPr>
        </p:nvSpPr>
        <p:spPr>
          <a:xfrm>
            <a:off x="838200" y="1825625"/>
            <a:ext cx="5181600" cy="435133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Inhaltsplatzhalter 3"/>
          <p:cNvSpPr>
            <a:spLocks noGrp="1"/>
          </p:cNvSpPr>
          <p:nvPr>
            <p:ph sz="half" idx="2"/>
          </p:nvPr>
        </p:nvSpPr>
        <p:spPr>
          <a:xfrm>
            <a:off x="6172200" y="1825625"/>
            <a:ext cx="5181600" cy="435133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Datumsplatzhalter 4"/>
          <p:cNvSpPr>
            <a:spLocks noGrp="1"/>
          </p:cNvSpPr>
          <p:nvPr>
            <p:ph type="dt" sz="half" idx="10"/>
          </p:nvPr>
        </p:nvSpPr>
        <p:spPr/>
        <p:txBody>
          <a:bodyPr/>
          <a:lstStyle/>
          <a:p>
            <a:fld id="{4C9F56A0-8E40-481A-AC70-6948BFAE504D}" type="datetimeFigureOut">
              <a:rPr lang="de-DE" smtClean="0"/>
              <a:t>28.02.2019</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4071661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smtClean="0"/>
              <a:t>Titelmasterformat durch Klicken bearbeiten</a:t>
            </a:r>
            <a:endParaRPr lang="de-DE"/>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Inhaltsplatzhalter 3"/>
          <p:cNvSpPr>
            <a:spLocks noGrp="1"/>
          </p:cNvSpPr>
          <p:nvPr>
            <p:ph sz="half" idx="2"/>
          </p:nvPr>
        </p:nvSpPr>
        <p:spPr>
          <a:xfrm>
            <a:off x="839788" y="2505075"/>
            <a:ext cx="5157787" cy="368458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7" name="Datumsplatzhalter 6"/>
          <p:cNvSpPr>
            <a:spLocks noGrp="1"/>
          </p:cNvSpPr>
          <p:nvPr>
            <p:ph type="dt" sz="half" idx="10"/>
          </p:nvPr>
        </p:nvSpPr>
        <p:spPr/>
        <p:txBody>
          <a:bodyPr/>
          <a:lstStyle/>
          <a:p>
            <a:fld id="{4C9F56A0-8E40-481A-AC70-6948BFAE504D}" type="datetimeFigureOut">
              <a:rPr lang="de-DE" smtClean="0"/>
              <a:t>28.02.2019</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2182375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Datumsplatzhalter 2"/>
          <p:cNvSpPr>
            <a:spLocks noGrp="1"/>
          </p:cNvSpPr>
          <p:nvPr>
            <p:ph type="dt" sz="half" idx="10"/>
          </p:nvPr>
        </p:nvSpPr>
        <p:spPr/>
        <p:txBody>
          <a:bodyPr/>
          <a:lstStyle/>
          <a:p>
            <a:fld id="{4C9F56A0-8E40-481A-AC70-6948BFAE504D}" type="datetimeFigureOut">
              <a:rPr lang="de-DE" smtClean="0"/>
              <a:t>28.02.2019</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14008706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4C9F56A0-8E40-481A-AC70-6948BFAE504D}" type="datetimeFigureOut">
              <a:rPr lang="de-DE" smtClean="0"/>
              <a:t>28.02.2019</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2322406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smtClean="0"/>
              <a:t>Titelmasterformat durch Klicken bearbeiten</a:t>
            </a:r>
            <a:endParaRPr lang="de-DE"/>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umsplatzhalter 4"/>
          <p:cNvSpPr>
            <a:spLocks noGrp="1"/>
          </p:cNvSpPr>
          <p:nvPr>
            <p:ph type="dt" sz="half" idx="10"/>
          </p:nvPr>
        </p:nvSpPr>
        <p:spPr/>
        <p:txBody>
          <a:bodyPr/>
          <a:lstStyle/>
          <a:p>
            <a:fld id="{4C9F56A0-8E40-481A-AC70-6948BFAE504D}" type="datetimeFigureOut">
              <a:rPr lang="de-DE" smtClean="0"/>
              <a:t>28.02.2019</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571242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smtClean="0"/>
              <a:t>Titelmasterformat durch Klicken bearbeiten</a:t>
            </a:r>
            <a:endParaRPr lang="de-DE"/>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umsplatzhalter 4"/>
          <p:cNvSpPr>
            <a:spLocks noGrp="1"/>
          </p:cNvSpPr>
          <p:nvPr>
            <p:ph type="dt" sz="half" idx="10"/>
          </p:nvPr>
        </p:nvSpPr>
        <p:spPr/>
        <p:txBody>
          <a:bodyPr/>
          <a:lstStyle/>
          <a:p>
            <a:fld id="{4C9F56A0-8E40-481A-AC70-6948BFAE504D}" type="datetimeFigureOut">
              <a:rPr lang="de-DE" smtClean="0"/>
              <a:t>28.02.2019</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9ADF7AC0-8ABF-457B-A19F-9BD09E6CC66F}" type="slidenum">
              <a:rPr lang="de-DE" smtClean="0"/>
              <a:t>‹#›</a:t>
            </a:fld>
            <a:endParaRPr lang="de-DE"/>
          </a:p>
        </p:txBody>
      </p:sp>
    </p:spTree>
    <p:extLst>
      <p:ext uri="{BB962C8B-B14F-4D97-AF65-F5344CB8AC3E}">
        <p14:creationId xmlns:p14="http://schemas.microsoft.com/office/powerpoint/2010/main" val="1512006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smtClean="0"/>
              <a:t>Titelmasterformat durch Klicken bearbeiten</a:t>
            </a:r>
            <a:endParaRPr lang="de-DE"/>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9F56A0-8E40-481A-AC70-6948BFAE504D}" type="datetimeFigureOut">
              <a:rPr lang="de-DE" smtClean="0"/>
              <a:t>28.02.2019</a:t>
            </a:fld>
            <a:endParaRPr lang="de-DE"/>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DF7AC0-8ABF-457B-A19F-9BD09E6CC66F}" type="slidenum">
              <a:rPr lang="de-DE" smtClean="0"/>
              <a:t>‹#›</a:t>
            </a:fld>
            <a:endParaRPr lang="de-DE"/>
          </a:p>
        </p:txBody>
      </p:sp>
    </p:spTree>
    <p:extLst>
      <p:ext uri="{BB962C8B-B14F-4D97-AF65-F5344CB8AC3E}">
        <p14:creationId xmlns:p14="http://schemas.microsoft.com/office/powerpoint/2010/main" val="2672761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2.emf"/><Relationship Id="rId1" Type="http://schemas.openxmlformats.org/officeDocument/2006/relationships/slideLayout" Target="../slideLayouts/slideLayout2.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9.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 Id="rId4" Type="http://schemas.openxmlformats.org/officeDocument/2006/relationships/image" Target="../media/image2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Set </a:t>
            </a:r>
            <a:r>
              <a:rPr lang="de-DE" dirty="0" err="1" smtClean="0"/>
              <a:t>up</a:t>
            </a:r>
            <a:r>
              <a:rPr lang="de-DE" dirty="0" smtClean="0"/>
              <a:t> </a:t>
            </a:r>
            <a:r>
              <a:rPr lang="de-DE" dirty="0" err="1" smtClean="0"/>
              <a:t>eye</a:t>
            </a:r>
            <a:r>
              <a:rPr lang="de-DE" dirty="0" smtClean="0"/>
              <a:t> </a:t>
            </a:r>
            <a:r>
              <a:rPr lang="de-DE" dirty="0" err="1" smtClean="0"/>
              <a:t>tracker</a:t>
            </a:r>
            <a:r>
              <a:rPr lang="de-DE" dirty="0" smtClean="0"/>
              <a:t/>
            </a:r>
            <a:br>
              <a:rPr lang="de-DE" dirty="0" smtClean="0"/>
            </a:br>
            <a:r>
              <a:rPr lang="de-DE" dirty="0" smtClean="0"/>
              <a:t>at MRT</a:t>
            </a:r>
            <a:endParaRPr lang="de-DE" dirty="0"/>
          </a:p>
        </p:txBody>
      </p:sp>
      <p:sp>
        <p:nvSpPr>
          <p:cNvPr id="3" name="Untertitel 2"/>
          <p:cNvSpPr>
            <a:spLocks noGrp="1"/>
          </p:cNvSpPr>
          <p:nvPr>
            <p:ph type="subTitle" idx="1"/>
          </p:nvPr>
        </p:nvSpPr>
        <p:spPr/>
        <p:txBody>
          <a:bodyPr/>
          <a:lstStyle/>
          <a:p>
            <a:endParaRPr lang="de-DE"/>
          </a:p>
        </p:txBody>
      </p:sp>
    </p:spTree>
    <p:extLst>
      <p:ext uri="{BB962C8B-B14F-4D97-AF65-F5344CB8AC3E}">
        <p14:creationId xmlns:p14="http://schemas.microsoft.com/office/powerpoint/2010/main" val="875190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600" dirty="0" err="1" smtClean="0"/>
              <a:t>Perform</a:t>
            </a:r>
            <a:r>
              <a:rPr lang="de-DE" sz="3600" dirty="0" smtClean="0"/>
              <a:t> </a:t>
            </a:r>
            <a:r>
              <a:rPr lang="de-DE" sz="3600" dirty="0" err="1" smtClean="0"/>
              <a:t>eye</a:t>
            </a:r>
            <a:r>
              <a:rPr lang="de-DE" sz="3600" dirty="0" smtClean="0"/>
              <a:t> </a:t>
            </a:r>
            <a:r>
              <a:rPr lang="de-DE" sz="3600" dirty="0" err="1" smtClean="0"/>
              <a:t>tracker</a:t>
            </a:r>
            <a:r>
              <a:rPr lang="de-DE" sz="3600" dirty="0" smtClean="0"/>
              <a:t> </a:t>
            </a:r>
            <a:r>
              <a:rPr lang="de-DE" sz="3600" dirty="0" err="1" smtClean="0"/>
              <a:t>validation</a:t>
            </a:r>
            <a:endParaRPr lang="de-DE" sz="3600" dirty="0"/>
          </a:p>
        </p:txBody>
      </p:sp>
      <p:sp>
        <p:nvSpPr>
          <p:cNvPr id="3" name="Inhaltsplatzhalter 2"/>
          <p:cNvSpPr>
            <a:spLocks noGrp="1"/>
          </p:cNvSpPr>
          <p:nvPr>
            <p:ph idx="1"/>
          </p:nvPr>
        </p:nvSpPr>
        <p:spPr>
          <a:xfrm>
            <a:off x="838200" y="1825624"/>
            <a:ext cx="6614160" cy="4763065"/>
          </a:xfrm>
        </p:spPr>
        <p:txBody>
          <a:bodyPr>
            <a:noAutofit/>
          </a:bodyPr>
          <a:lstStyle/>
          <a:p>
            <a:r>
              <a:rPr lang="en-US" sz="1200" dirty="0" smtClean="0"/>
              <a:t>validation </a:t>
            </a:r>
            <a:r>
              <a:rPr lang="en-US" sz="1200" dirty="0"/>
              <a:t>by pressing the &gt; spacebar &lt;</a:t>
            </a:r>
            <a:endParaRPr lang="de-DE" sz="1200" dirty="0"/>
          </a:p>
          <a:p>
            <a:r>
              <a:rPr lang="en-US" sz="1200" dirty="0"/>
              <a:t>(if problems same solutions apply like stated for the calibration)</a:t>
            </a:r>
            <a:endParaRPr lang="de-DE" sz="1200" dirty="0"/>
          </a:p>
          <a:p>
            <a:r>
              <a:rPr lang="en-US" sz="1200" dirty="0"/>
              <a:t>Accept validation by pressing &gt; enter &lt;</a:t>
            </a:r>
            <a:endParaRPr lang="de-DE" sz="1200" dirty="0"/>
          </a:p>
          <a:p>
            <a:pPr marL="0" indent="0">
              <a:buNone/>
            </a:pPr>
            <a:endParaRPr lang="de-DE" sz="1200" dirty="0"/>
          </a:p>
          <a:p>
            <a:r>
              <a:rPr lang="en-US" sz="1200" dirty="0"/>
              <a:t>Now the calibration is </a:t>
            </a:r>
            <a:r>
              <a:rPr lang="en-US" sz="1200" dirty="0" smtClean="0"/>
              <a:t>done</a:t>
            </a:r>
            <a:endParaRPr lang="de-DE" sz="1200" dirty="0"/>
          </a:p>
          <a:p>
            <a:pPr marL="0" indent="0">
              <a:buNone/>
            </a:pPr>
            <a:r>
              <a:rPr lang="en-US" sz="1200" dirty="0"/>
              <a:t> </a:t>
            </a:r>
            <a:endParaRPr lang="de-DE" sz="1200" dirty="0"/>
          </a:p>
          <a:p>
            <a:r>
              <a:rPr lang="en-US" sz="1200" dirty="0"/>
              <a:t>Press „o“ on the host computer keyboard to proceed with you </a:t>
            </a:r>
            <a:r>
              <a:rPr lang="en-US" sz="1200" dirty="0" err="1"/>
              <a:t>Matlab</a:t>
            </a:r>
            <a:r>
              <a:rPr lang="en-US" sz="1200" dirty="0"/>
              <a:t> script (=start experiment)</a:t>
            </a:r>
            <a:endParaRPr lang="de-DE" sz="1200" dirty="0"/>
          </a:p>
          <a:p>
            <a:endParaRPr lang="de-DE" sz="1200" dirty="0" smtClean="0"/>
          </a:p>
          <a:p>
            <a:endParaRPr lang="de-DE" sz="1200" dirty="0" smtClean="0"/>
          </a:p>
          <a:p>
            <a:pPr marL="0" indent="0">
              <a:buNone/>
            </a:pPr>
            <a:endParaRPr lang="de-DE" sz="1200" dirty="0" smtClean="0"/>
          </a:p>
          <a:p>
            <a:r>
              <a:rPr lang="en-US" sz="1000" dirty="0" smtClean="0"/>
              <a:t>Suggestions to improve the calibration performance:</a:t>
            </a:r>
          </a:p>
          <a:p>
            <a:pPr lvl="1"/>
            <a:r>
              <a:rPr lang="en-US" sz="1000" dirty="0" smtClean="0"/>
              <a:t>Watch for the pupil or CR warning signals on the tracker screen due to pupil occlusion or improper </a:t>
            </a:r>
            <a:r>
              <a:rPr lang="en-US" sz="1000" dirty="0" err="1" smtClean="0"/>
              <a:t>thresholding</a:t>
            </a:r>
            <a:endParaRPr lang="en-US" sz="1000" dirty="0" smtClean="0"/>
          </a:p>
          <a:p>
            <a:pPr lvl="1"/>
            <a:r>
              <a:rPr lang="en-US" sz="1000" dirty="0" smtClean="0"/>
              <a:t>Corneal reflection should not be lost or misidentified when the subject looks at any area of the display</a:t>
            </a:r>
          </a:p>
          <a:p>
            <a:pPr lvl="1"/>
            <a:r>
              <a:rPr lang="en-US" sz="1000" dirty="0" smtClean="0"/>
              <a:t>Calibration luminance should be similar to that of experiment</a:t>
            </a:r>
          </a:p>
          <a:p>
            <a:pPr lvl="1"/>
            <a:r>
              <a:rPr lang="en-US" sz="1000" dirty="0" smtClean="0"/>
              <a:t>Ask participant to look at center of bull’s eye</a:t>
            </a:r>
          </a:p>
          <a:p>
            <a:pPr lvl="1"/>
            <a:r>
              <a:rPr lang="en-US" sz="1000" dirty="0" smtClean="0"/>
              <a:t>Tell the subject to not anticipate the upcoming fixation, but only move their eye once the next fixation actually already appeared (this does happen often as the subjects want to be done fast)</a:t>
            </a:r>
          </a:p>
          <a:p>
            <a:pPr lvl="1"/>
            <a:r>
              <a:rPr lang="en-US" sz="1000" dirty="0" smtClean="0"/>
              <a:t>unexperienced participants might need some practice</a:t>
            </a:r>
            <a:endParaRPr lang="de-DE" sz="1000" dirty="0"/>
          </a:p>
        </p:txBody>
      </p:sp>
      <p:pic>
        <p:nvPicPr>
          <p:cNvPr id="4" name="Grafik 3"/>
          <p:cNvPicPr>
            <a:picLocks noChangeAspect="1"/>
          </p:cNvPicPr>
          <p:nvPr/>
        </p:nvPicPr>
        <p:blipFill>
          <a:blip r:embed="rId2"/>
          <a:stretch>
            <a:fillRect/>
          </a:stretch>
        </p:blipFill>
        <p:spPr>
          <a:xfrm>
            <a:off x="8095663" y="2161762"/>
            <a:ext cx="3672666" cy="2749854"/>
          </a:xfrm>
          <a:prstGeom prst="rect">
            <a:avLst/>
          </a:prstGeom>
        </p:spPr>
      </p:pic>
    </p:spTree>
    <p:extLst>
      <p:ext uri="{BB962C8B-B14F-4D97-AF65-F5344CB8AC3E}">
        <p14:creationId xmlns:p14="http://schemas.microsoft.com/office/powerpoint/2010/main" val="11767767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322064" y="2651125"/>
            <a:ext cx="3157728" cy="1052195"/>
          </a:xfrm>
        </p:spPr>
        <p:txBody>
          <a:bodyPr>
            <a:normAutofit/>
          </a:bodyPr>
          <a:lstStyle/>
          <a:p>
            <a:r>
              <a:rPr lang="de-DE" sz="3600" dirty="0" smtClean="0"/>
              <a:t>Run </a:t>
            </a:r>
            <a:r>
              <a:rPr lang="de-DE" sz="3600" dirty="0" err="1" smtClean="0"/>
              <a:t>experiment</a:t>
            </a:r>
            <a:endParaRPr lang="de-DE" sz="3600" dirty="0"/>
          </a:p>
        </p:txBody>
      </p:sp>
      <p:sp>
        <p:nvSpPr>
          <p:cNvPr id="5" name="Inhaltsplatzhalter 2"/>
          <p:cNvSpPr>
            <a:spLocks noGrp="1"/>
          </p:cNvSpPr>
          <p:nvPr>
            <p:ph idx="1"/>
          </p:nvPr>
        </p:nvSpPr>
        <p:spPr>
          <a:xfrm>
            <a:off x="3215640" y="4212209"/>
            <a:ext cx="6230112" cy="825500"/>
          </a:xfrm>
        </p:spPr>
        <p:txBody>
          <a:bodyPr>
            <a:noAutofit/>
          </a:bodyPr>
          <a:lstStyle/>
          <a:p>
            <a:r>
              <a:rPr lang="en-US" sz="1200" dirty="0" smtClean="0"/>
              <a:t>The more often you do a calibration, the more precise your recordings will be</a:t>
            </a:r>
          </a:p>
          <a:p>
            <a:r>
              <a:rPr lang="en-US" sz="1200" dirty="0" smtClean="0"/>
              <a:t>If you want to analyze </a:t>
            </a:r>
            <a:r>
              <a:rPr lang="en-US" sz="1200" dirty="0" err="1" smtClean="0"/>
              <a:t>microsaccades</a:t>
            </a:r>
            <a:r>
              <a:rPr lang="en-US" sz="1200" dirty="0" smtClean="0"/>
              <a:t>,… you might want to do a new calibration after each run</a:t>
            </a:r>
          </a:p>
          <a:p>
            <a:r>
              <a:rPr lang="en-US" sz="1200" dirty="0" smtClean="0"/>
              <a:t>Eye tracker also provides drift correction, please read </a:t>
            </a:r>
            <a:r>
              <a:rPr lang="en-US" sz="1200" dirty="0" err="1" smtClean="0"/>
              <a:t>EyeLink</a:t>
            </a:r>
            <a:r>
              <a:rPr lang="en-US" sz="1200" dirty="0" smtClean="0"/>
              <a:t> manual for this</a:t>
            </a:r>
            <a:endParaRPr lang="en-US" sz="1000" dirty="0"/>
          </a:p>
        </p:txBody>
      </p:sp>
    </p:spTree>
    <p:extLst>
      <p:ext uri="{BB962C8B-B14F-4D97-AF65-F5344CB8AC3E}">
        <p14:creationId xmlns:p14="http://schemas.microsoft.com/office/powerpoint/2010/main" val="185597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600" dirty="0" smtClean="0"/>
              <a:t>Access Data</a:t>
            </a:r>
            <a:endParaRPr lang="de-DE" sz="3600" dirty="0"/>
          </a:p>
        </p:txBody>
      </p:sp>
      <p:sp>
        <p:nvSpPr>
          <p:cNvPr id="3" name="Inhaltsplatzhalter 2"/>
          <p:cNvSpPr>
            <a:spLocks noGrp="1"/>
          </p:cNvSpPr>
          <p:nvPr>
            <p:ph idx="1"/>
          </p:nvPr>
        </p:nvSpPr>
        <p:spPr>
          <a:xfrm>
            <a:off x="838200" y="1825625"/>
            <a:ext cx="6614160" cy="4351338"/>
          </a:xfrm>
        </p:spPr>
        <p:txBody>
          <a:bodyPr>
            <a:noAutofit/>
          </a:bodyPr>
          <a:lstStyle/>
          <a:p>
            <a:r>
              <a:rPr lang="en-US" sz="1200" dirty="0" smtClean="0"/>
              <a:t>After the experiment press „Exit </a:t>
            </a:r>
            <a:r>
              <a:rPr lang="en-US" sz="1200" dirty="0" err="1" smtClean="0"/>
              <a:t>Eyelink</a:t>
            </a:r>
            <a:r>
              <a:rPr lang="en-US" sz="1200" dirty="0" smtClean="0"/>
              <a:t>“ on the users interface of the host computer</a:t>
            </a:r>
          </a:p>
          <a:p>
            <a:r>
              <a:rPr lang="en-US" sz="1200" dirty="0" smtClean="0"/>
              <a:t>Now you can enter the File-Manager on the  host computer</a:t>
            </a:r>
          </a:p>
          <a:p>
            <a:r>
              <a:rPr lang="en-US" sz="1200" dirty="0" smtClean="0"/>
              <a:t>In the moment you do this you can now also see the file manager in an open explorer window on your presentation computer if you type in the IP address from the host computer ( 100.1.1.1 )</a:t>
            </a:r>
          </a:p>
          <a:p>
            <a:r>
              <a:rPr lang="en-US" sz="1200" dirty="0" smtClean="0"/>
              <a:t>You now click on the data structure that is shown on the left side in your browser window on “exe” (this was basically a linkage mistake by </a:t>
            </a:r>
            <a:r>
              <a:rPr lang="en-US" sz="1200" dirty="0" err="1" smtClean="0"/>
              <a:t>eyelink</a:t>
            </a:r>
            <a:r>
              <a:rPr lang="en-US" sz="1200" dirty="0" smtClean="0"/>
              <a:t> as the data should obviously be in the folder “data”, but it will be in “exe”</a:t>
            </a:r>
          </a:p>
          <a:p>
            <a:r>
              <a:rPr lang="en-US" sz="1200" dirty="0" smtClean="0"/>
              <a:t>In “exe” you will find the name of the file that you saved (the name of the *.</a:t>
            </a:r>
            <a:r>
              <a:rPr lang="en-US" sz="1200" dirty="0" err="1" smtClean="0"/>
              <a:t>edf</a:t>
            </a:r>
            <a:r>
              <a:rPr lang="en-US" sz="1200" dirty="0" smtClean="0"/>
              <a:t> file that you created and named in your </a:t>
            </a:r>
            <a:r>
              <a:rPr lang="en-US" sz="1200" dirty="0" err="1" smtClean="0"/>
              <a:t>Matlab</a:t>
            </a:r>
            <a:r>
              <a:rPr lang="en-US" sz="1200" dirty="0" smtClean="0"/>
              <a:t> script)</a:t>
            </a:r>
          </a:p>
          <a:p>
            <a:endParaRPr lang="en-US" sz="1200" dirty="0"/>
          </a:p>
          <a:p>
            <a:r>
              <a:rPr lang="en-US" sz="1200" dirty="0" smtClean="0"/>
              <a:t>You can now download it to your computer using the downloading button</a:t>
            </a:r>
          </a:p>
          <a:p>
            <a:endParaRPr lang="en-US" sz="12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72426" y="3774737"/>
            <a:ext cx="3676650" cy="2757487"/>
          </a:xfrm>
          <a:prstGeom prst="rect">
            <a:avLst/>
          </a:prstGeom>
        </p:spPr>
      </p:pic>
      <p:sp>
        <p:nvSpPr>
          <p:cNvPr id="6" name="TextBox 5"/>
          <p:cNvSpPr txBox="1"/>
          <p:nvPr/>
        </p:nvSpPr>
        <p:spPr>
          <a:xfrm>
            <a:off x="8047127" y="6532224"/>
            <a:ext cx="3534109" cy="369332"/>
          </a:xfrm>
          <a:prstGeom prst="rect">
            <a:avLst/>
          </a:prstGeom>
          <a:noFill/>
        </p:spPr>
        <p:txBody>
          <a:bodyPr wrap="none" rtlCol="0">
            <a:spAutoFit/>
          </a:bodyPr>
          <a:lstStyle/>
          <a:p>
            <a:r>
              <a:rPr lang="en-US" dirty="0" smtClean="0"/>
              <a:t>On stimulation pc, explorer </a:t>
            </a:r>
            <a:r>
              <a:rPr lang="en-US" dirty="0"/>
              <a:t>w</a:t>
            </a:r>
            <a:r>
              <a:rPr lang="en-US" dirty="0" smtClean="0"/>
              <a:t>indow</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1276" y="294872"/>
            <a:ext cx="3976689" cy="1325563"/>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51276" y="1825625"/>
            <a:ext cx="3938588" cy="1512418"/>
          </a:xfrm>
          <a:prstGeom prst="rect">
            <a:avLst/>
          </a:prstGeom>
        </p:spPr>
      </p:pic>
      <p:sp>
        <p:nvSpPr>
          <p:cNvPr id="9" name="Oval 8"/>
          <p:cNvSpPr/>
          <p:nvPr/>
        </p:nvSpPr>
        <p:spPr>
          <a:xfrm>
            <a:off x="11065964" y="813900"/>
            <a:ext cx="723900" cy="28750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0991850" y="2747475"/>
            <a:ext cx="723900" cy="28750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8972217" y="3288314"/>
            <a:ext cx="1888081" cy="369332"/>
          </a:xfrm>
          <a:prstGeom prst="rect">
            <a:avLst/>
          </a:prstGeom>
          <a:noFill/>
        </p:spPr>
        <p:txBody>
          <a:bodyPr wrap="none" rtlCol="0">
            <a:spAutoFit/>
          </a:bodyPr>
          <a:lstStyle/>
          <a:p>
            <a:r>
              <a:rPr lang="en-US" dirty="0" smtClean="0"/>
              <a:t>On host computer</a:t>
            </a:r>
            <a:endParaRPr lang="en-US" dirty="0"/>
          </a:p>
        </p:txBody>
      </p:sp>
    </p:spTree>
    <p:extLst>
      <p:ext uri="{BB962C8B-B14F-4D97-AF65-F5344CB8AC3E}">
        <p14:creationId xmlns:p14="http://schemas.microsoft.com/office/powerpoint/2010/main" val="15499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600" dirty="0" smtClean="0"/>
              <a:t>Access Data</a:t>
            </a:r>
            <a:endParaRPr lang="de-DE" sz="3600" dirty="0"/>
          </a:p>
        </p:txBody>
      </p:sp>
      <p:sp>
        <p:nvSpPr>
          <p:cNvPr id="3" name="Inhaltsplatzhalter 2"/>
          <p:cNvSpPr>
            <a:spLocks noGrp="1"/>
          </p:cNvSpPr>
          <p:nvPr>
            <p:ph idx="1"/>
          </p:nvPr>
        </p:nvSpPr>
        <p:spPr>
          <a:xfrm>
            <a:off x="838200" y="1825625"/>
            <a:ext cx="6614160" cy="4351338"/>
          </a:xfrm>
        </p:spPr>
        <p:txBody>
          <a:bodyPr>
            <a:noAutofit/>
          </a:bodyPr>
          <a:lstStyle/>
          <a:p>
            <a:r>
              <a:rPr lang="en-US" sz="1200" dirty="0" smtClean="0"/>
              <a:t>If you installed all the software that was contained on the </a:t>
            </a:r>
            <a:r>
              <a:rPr lang="en-US" sz="1200" dirty="0" err="1" smtClean="0"/>
              <a:t>EyeLink</a:t>
            </a:r>
            <a:r>
              <a:rPr lang="en-US" sz="1200" dirty="0" smtClean="0"/>
              <a:t> USB drive (see 2</a:t>
            </a:r>
            <a:r>
              <a:rPr lang="en-US" sz="1200" baseline="30000" dirty="0" smtClean="0"/>
              <a:t>nd</a:t>
            </a:r>
            <a:r>
              <a:rPr lang="en-US" sz="1200" dirty="0" smtClean="0"/>
              <a:t> slide of this presentation) you have a software that is called edf2asc.exe on your machine</a:t>
            </a:r>
          </a:p>
          <a:p>
            <a:r>
              <a:rPr lang="en-US" sz="1200" dirty="0" smtClean="0"/>
              <a:t>Open the software and drag and drop the *.</a:t>
            </a:r>
            <a:r>
              <a:rPr lang="en-US" sz="1200" dirty="0" err="1" smtClean="0"/>
              <a:t>edf</a:t>
            </a:r>
            <a:r>
              <a:rPr lang="en-US" sz="1200" dirty="0" smtClean="0"/>
              <a:t> file of interest in that window, click extract and your *.</a:t>
            </a:r>
            <a:r>
              <a:rPr lang="en-US" sz="1200" dirty="0" err="1" smtClean="0"/>
              <a:t>edf</a:t>
            </a:r>
            <a:r>
              <a:rPr lang="en-US" sz="1200" dirty="0" smtClean="0"/>
              <a:t> file is extracted to an *.</a:t>
            </a:r>
            <a:r>
              <a:rPr lang="en-US" sz="1200" dirty="0" err="1" smtClean="0"/>
              <a:t>asc</a:t>
            </a:r>
            <a:r>
              <a:rPr lang="en-US" sz="1200" dirty="0" smtClean="0"/>
              <a:t> file</a:t>
            </a:r>
          </a:p>
          <a:p>
            <a:endParaRPr lang="en-US" sz="1200" dirty="0"/>
          </a:p>
          <a:p>
            <a:r>
              <a:rPr lang="en-US" sz="1200" dirty="0" smtClean="0"/>
              <a:t>Once you obtained the *.</a:t>
            </a:r>
            <a:r>
              <a:rPr lang="en-US" sz="1200" dirty="0" err="1" smtClean="0"/>
              <a:t>asc</a:t>
            </a:r>
            <a:r>
              <a:rPr lang="en-US" sz="1200" dirty="0" smtClean="0"/>
              <a:t> file you can access the data with </a:t>
            </a:r>
            <a:r>
              <a:rPr lang="en-US" sz="1200" dirty="0" err="1" smtClean="0"/>
              <a:t>MatLab</a:t>
            </a:r>
            <a:r>
              <a:rPr lang="en-US" sz="1200" dirty="0" smtClean="0"/>
              <a:t> -&gt; please read </a:t>
            </a:r>
            <a:r>
              <a:rPr lang="en-US" sz="1200" dirty="0" err="1"/>
              <a:t>P</a:t>
            </a:r>
            <a:r>
              <a:rPr lang="en-US" sz="1200" dirty="0" err="1" smtClean="0"/>
              <a:t>owerpoint</a:t>
            </a:r>
            <a:r>
              <a:rPr lang="en-US" sz="1200" dirty="0" smtClean="0"/>
              <a:t> presentation “</a:t>
            </a:r>
            <a:r>
              <a:rPr lang="en-US" sz="1200" dirty="0" err="1" smtClean="0"/>
              <a:t>Analyse_EyeLink_Data</a:t>
            </a:r>
            <a:r>
              <a:rPr lang="en-US" sz="1200" dirty="0" smtClean="0"/>
              <a:t>”</a:t>
            </a:r>
            <a:endParaRPr lang="en-US" sz="10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9968" y="827490"/>
            <a:ext cx="3677163" cy="228631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3545561"/>
            <a:ext cx="5780185" cy="2997348"/>
          </a:xfrm>
          <a:prstGeom prst="rect">
            <a:avLst/>
          </a:prstGeom>
        </p:spPr>
      </p:pic>
    </p:spTree>
    <p:extLst>
      <p:ext uri="{BB962C8B-B14F-4D97-AF65-F5344CB8AC3E}">
        <p14:creationId xmlns:p14="http://schemas.microsoft.com/office/powerpoint/2010/main" val="35032170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200" dirty="0" err="1" smtClean="0"/>
              <a:t>Overview</a:t>
            </a:r>
            <a:endParaRPr lang="de-DE" sz="3200"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38625" y="700977"/>
            <a:ext cx="3714750" cy="197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descr="Blackbo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807" y="3108897"/>
            <a:ext cx="325755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37651" y="4109022"/>
            <a:ext cx="3028950"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feld 4"/>
          <p:cNvSpPr txBox="1"/>
          <p:nvPr/>
        </p:nvSpPr>
        <p:spPr>
          <a:xfrm>
            <a:off x="2624770" y="5641531"/>
            <a:ext cx="2941831" cy="369332"/>
          </a:xfrm>
          <a:prstGeom prst="rect">
            <a:avLst/>
          </a:prstGeom>
          <a:noFill/>
        </p:spPr>
        <p:txBody>
          <a:bodyPr wrap="none" rtlCol="0">
            <a:spAutoFit/>
          </a:bodyPr>
          <a:lstStyle/>
          <a:p>
            <a:r>
              <a:rPr lang="de-DE" dirty="0" smtClean="0"/>
              <a:t>Eye </a:t>
            </a:r>
            <a:r>
              <a:rPr lang="de-DE" dirty="0" err="1" smtClean="0"/>
              <a:t>tracker</a:t>
            </a:r>
            <a:r>
              <a:rPr lang="de-DE" dirty="0" smtClean="0"/>
              <a:t>, </a:t>
            </a:r>
            <a:r>
              <a:rPr lang="de-DE" dirty="0" err="1" smtClean="0"/>
              <a:t>long</a:t>
            </a:r>
            <a:r>
              <a:rPr lang="de-DE" dirty="0" smtClean="0"/>
              <a:t> </a:t>
            </a:r>
            <a:r>
              <a:rPr lang="de-DE" dirty="0" err="1" smtClean="0"/>
              <a:t>range</a:t>
            </a:r>
            <a:r>
              <a:rPr lang="de-DE" dirty="0" smtClean="0"/>
              <a:t> </a:t>
            </a:r>
            <a:r>
              <a:rPr lang="de-DE" dirty="0" err="1" smtClean="0"/>
              <a:t>set-up</a:t>
            </a:r>
            <a:endParaRPr lang="de-DE" dirty="0"/>
          </a:p>
        </p:txBody>
      </p:sp>
      <p:sp>
        <p:nvSpPr>
          <p:cNvPr id="6" name="Textfeld 5"/>
          <p:cNvSpPr txBox="1"/>
          <p:nvPr/>
        </p:nvSpPr>
        <p:spPr>
          <a:xfrm>
            <a:off x="7185279" y="5657201"/>
            <a:ext cx="2741520" cy="646331"/>
          </a:xfrm>
          <a:prstGeom prst="rect">
            <a:avLst/>
          </a:prstGeom>
          <a:noFill/>
        </p:spPr>
        <p:txBody>
          <a:bodyPr wrap="none" rtlCol="0">
            <a:spAutoFit/>
          </a:bodyPr>
          <a:lstStyle/>
          <a:p>
            <a:r>
              <a:rPr lang="de-DE" dirty="0" smtClean="0"/>
              <a:t>Black box, </a:t>
            </a:r>
            <a:r>
              <a:rPr lang="de-DE" dirty="0" err="1" smtClean="0"/>
              <a:t>most</a:t>
            </a:r>
            <a:r>
              <a:rPr lang="de-DE" dirty="0" smtClean="0"/>
              <a:t> expensive, </a:t>
            </a:r>
          </a:p>
          <a:p>
            <a:r>
              <a:rPr lang="de-DE" dirty="0" smtClean="0"/>
              <a:t>handle </a:t>
            </a:r>
            <a:r>
              <a:rPr lang="de-DE" dirty="0" err="1" smtClean="0"/>
              <a:t>with</a:t>
            </a:r>
            <a:r>
              <a:rPr lang="de-DE" dirty="0" smtClean="0"/>
              <a:t> extra care</a:t>
            </a:r>
            <a:endParaRPr lang="de-DE" dirty="0"/>
          </a:p>
        </p:txBody>
      </p:sp>
      <p:sp>
        <p:nvSpPr>
          <p:cNvPr id="3" name="TextBox 2"/>
          <p:cNvSpPr txBox="1"/>
          <p:nvPr/>
        </p:nvSpPr>
        <p:spPr>
          <a:xfrm>
            <a:off x="7953375" y="903572"/>
            <a:ext cx="3430975" cy="1015663"/>
          </a:xfrm>
          <a:prstGeom prst="rect">
            <a:avLst/>
          </a:prstGeom>
          <a:noFill/>
        </p:spPr>
        <p:txBody>
          <a:bodyPr wrap="square" rtlCol="0">
            <a:spAutoFit/>
          </a:bodyPr>
          <a:lstStyle/>
          <a:p>
            <a:r>
              <a:rPr lang="en-US" sz="1500" b="1" dirty="0" smtClean="0">
                <a:solidFill>
                  <a:srgbClr val="FF0000"/>
                </a:solidFill>
              </a:rPr>
              <a:t>You need to  have the </a:t>
            </a:r>
            <a:r>
              <a:rPr lang="en-US" sz="1500" b="1" dirty="0" err="1" smtClean="0">
                <a:solidFill>
                  <a:srgbClr val="FF0000"/>
                </a:solidFill>
              </a:rPr>
              <a:t>EyeLink</a:t>
            </a:r>
            <a:r>
              <a:rPr lang="en-US" sz="1500" b="1" dirty="0" smtClean="0">
                <a:solidFill>
                  <a:srgbClr val="FF0000"/>
                </a:solidFill>
              </a:rPr>
              <a:t> software installed on your stimulation computer !</a:t>
            </a:r>
          </a:p>
          <a:p>
            <a:r>
              <a:rPr lang="en-US" sz="1500" b="1" dirty="0" smtClean="0">
                <a:solidFill>
                  <a:srgbClr val="FF0000"/>
                </a:solidFill>
              </a:rPr>
              <a:t>(it is on a USB Key at the </a:t>
            </a:r>
            <a:r>
              <a:rPr lang="en-US" sz="1500" b="1" dirty="0" err="1" smtClean="0">
                <a:solidFill>
                  <a:srgbClr val="FF0000"/>
                </a:solidFill>
              </a:rPr>
              <a:t>Sterzers</a:t>
            </a:r>
            <a:r>
              <a:rPr lang="en-US" sz="1500" b="1" dirty="0" smtClean="0">
                <a:solidFill>
                  <a:srgbClr val="FF0000"/>
                </a:solidFill>
              </a:rPr>
              <a:t> Lab</a:t>
            </a:r>
            <a:r>
              <a:rPr lang="en-US" sz="1500" b="1" dirty="0" smtClean="0">
                <a:solidFill>
                  <a:srgbClr val="FF0000"/>
                </a:solidFill>
              </a:rPr>
              <a:t>)</a:t>
            </a:r>
          </a:p>
          <a:p>
            <a:r>
              <a:rPr lang="en-US" sz="1500" b="1" dirty="0" smtClean="0">
                <a:solidFill>
                  <a:srgbClr val="FF0000"/>
                </a:solidFill>
              </a:rPr>
              <a:t>It carries also the manuals!</a:t>
            </a:r>
            <a:endParaRPr lang="en-US" sz="1500" b="1" dirty="0">
              <a:solidFill>
                <a:srgbClr val="FF0000"/>
              </a:solidFill>
            </a:endParaRPr>
          </a:p>
        </p:txBody>
      </p:sp>
      <p:pic>
        <p:nvPicPr>
          <p:cNvPr id="4" name="Grafik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6200000">
            <a:off x="9356885" y="1670579"/>
            <a:ext cx="593405" cy="1229880"/>
          </a:xfrm>
          <a:prstGeom prst="rect">
            <a:avLst/>
          </a:prstGeom>
        </p:spPr>
      </p:pic>
    </p:spTree>
    <p:extLst>
      <p:ext uri="{BB962C8B-B14F-4D97-AF65-F5344CB8AC3E}">
        <p14:creationId xmlns:p14="http://schemas.microsoft.com/office/powerpoint/2010/main" val="2760266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600" dirty="0" smtClean="0"/>
              <a:t>Connect </a:t>
            </a:r>
            <a:r>
              <a:rPr lang="de-DE" sz="3600" dirty="0" err="1" smtClean="0"/>
              <a:t>eye</a:t>
            </a:r>
            <a:r>
              <a:rPr lang="de-DE" sz="3600" dirty="0" smtClean="0"/>
              <a:t> </a:t>
            </a:r>
            <a:r>
              <a:rPr lang="de-DE" sz="3600" dirty="0" err="1" smtClean="0"/>
              <a:t>tracker</a:t>
            </a:r>
            <a:endParaRPr lang="de-DE" sz="3600" dirty="0"/>
          </a:p>
        </p:txBody>
      </p:sp>
      <p:sp>
        <p:nvSpPr>
          <p:cNvPr id="3" name="Inhaltsplatzhalter 2"/>
          <p:cNvSpPr>
            <a:spLocks noGrp="1"/>
          </p:cNvSpPr>
          <p:nvPr>
            <p:ph idx="1"/>
          </p:nvPr>
        </p:nvSpPr>
        <p:spPr>
          <a:xfrm>
            <a:off x="838200" y="1825625"/>
            <a:ext cx="6614160" cy="4351338"/>
          </a:xfrm>
        </p:spPr>
        <p:txBody>
          <a:bodyPr>
            <a:normAutofit/>
          </a:bodyPr>
          <a:lstStyle/>
          <a:p>
            <a:r>
              <a:rPr lang="en-US" sz="1200" dirty="0" smtClean="0"/>
              <a:t>place eye tracker in </a:t>
            </a:r>
            <a:r>
              <a:rPr lang="en-US" sz="1200" dirty="0"/>
              <a:t>the scanner, in a specific </a:t>
            </a:r>
            <a:r>
              <a:rPr lang="en-US" sz="1200" dirty="0" smtClean="0"/>
              <a:t>position (marked by a tape in MRT2) </a:t>
            </a:r>
            <a:r>
              <a:rPr lang="en-US" sz="1200" dirty="0"/>
              <a:t>for this position the eye tracker is adjusted ( if you set up the eye tracker the first time in a new environment read </a:t>
            </a:r>
            <a:r>
              <a:rPr lang="en-US" sz="1200" dirty="0" smtClean="0"/>
              <a:t>the </a:t>
            </a:r>
            <a:r>
              <a:rPr lang="en-US" sz="1200" dirty="0" err="1" smtClean="0"/>
              <a:t>EyeLink</a:t>
            </a:r>
            <a:r>
              <a:rPr lang="en-US" sz="1200" dirty="0" smtClean="0"/>
              <a:t> Manual!)</a:t>
            </a:r>
          </a:p>
          <a:p>
            <a:endParaRPr lang="en-US" sz="1200" dirty="0" smtClean="0"/>
          </a:p>
          <a:p>
            <a:r>
              <a:rPr lang="en-US" sz="1200" dirty="0" smtClean="0"/>
              <a:t>Do only start Host (= eye tracking computer) when everything is connected</a:t>
            </a:r>
            <a:endParaRPr lang="en-US" sz="1200" dirty="0"/>
          </a:p>
          <a:p>
            <a:pPr marL="0" indent="0">
              <a:buNone/>
            </a:pPr>
            <a:endParaRPr lang="en-US" sz="1200" dirty="0" smtClean="0"/>
          </a:p>
          <a:p>
            <a:pPr lvl="0"/>
            <a:r>
              <a:rPr lang="en-US" sz="1200" dirty="0"/>
              <a:t>connect all cables (no specific temporal order)</a:t>
            </a:r>
            <a:endParaRPr lang="de-DE" sz="1200" dirty="0"/>
          </a:p>
          <a:p>
            <a:pPr lvl="1"/>
            <a:r>
              <a:rPr lang="en-US" sz="1200" dirty="0"/>
              <a:t>experimenter room:</a:t>
            </a:r>
            <a:endParaRPr lang="de-DE" sz="1200" dirty="0"/>
          </a:p>
          <a:p>
            <a:pPr lvl="2"/>
            <a:r>
              <a:rPr lang="en-US" sz="1200" dirty="0"/>
              <a:t>power supply to black box</a:t>
            </a:r>
            <a:endParaRPr lang="de-DE" sz="1200" dirty="0"/>
          </a:p>
          <a:p>
            <a:pPr lvl="2"/>
            <a:r>
              <a:rPr lang="en-US" sz="1200" dirty="0" smtClean="0"/>
              <a:t>Ethernet </a:t>
            </a:r>
            <a:r>
              <a:rPr lang="en-US" sz="1200" dirty="0"/>
              <a:t>cable to black box</a:t>
            </a:r>
            <a:endParaRPr lang="de-DE" sz="1200" dirty="0"/>
          </a:p>
          <a:p>
            <a:pPr lvl="1"/>
            <a:r>
              <a:rPr lang="en-US" sz="1200" dirty="0"/>
              <a:t>scanner room:</a:t>
            </a:r>
            <a:endParaRPr lang="de-DE" sz="1200" dirty="0"/>
          </a:p>
          <a:p>
            <a:r>
              <a:rPr lang="en-US" sz="1200" dirty="0"/>
              <a:t>power supply for eye tracker (power plug in the experimenters place), connected through the wall (use of filter; filter does not be in the scanner room), power cable must be placed as far away from the scanner as possible (otherwise might obscure the magnetic field),  power cable need to come out of scanner tube straight as far as </a:t>
            </a:r>
            <a:r>
              <a:rPr lang="en-US" sz="1200" dirty="0" smtClean="0"/>
              <a:t>possible</a:t>
            </a:r>
          </a:p>
          <a:p>
            <a:r>
              <a:rPr lang="en-US" sz="1200" dirty="0"/>
              <a:t>light fiber for eye tracker connect to black box in the experimenters room, trough the wall connect to the eye </a:t>
            </a:r>
            <a:r>
              <a:rPr lang="en-US" sz="1200" dirty="0" smtClean="0"/>
              <a:t>tracker</a:t>
            </a:r>
          </a:p>
          <a:p>
            <a:endParaRPr lang="de-DE" sz="1200" dirty="0"/>
          </a:p>
        </p:txBody>
      </p:sp>
      <p:pic>
        <p:nvPicPr>
          <p:cNvPr id="2059" name="Picture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04595" y="1478152"/>
            <a:ext cx="3668857" cy="1905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60" name="Picture 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0587" y="4001294"/>
            <a:ext cx="3886200"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5041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600" dirty="0" smtClean="0"/>
              <a:t>Connect </a:t>
            </a:r>
            <a:r>
              <a:rPr lang="de-DE" sz="3600" dirty="0" err="1" smtClean="0"/>
              <a:t>eye</a:t>
            </a:r>
            <a:r>
              <a:rPr lang="de-DE" sz="3600" dirty="0" smtClean="0"/>
              <a:t> </a:t>
            </a:r>
            <a:r>
              <a:rPr lang="de-DE" sz="3600" dirty="0" err="1" smtClean="0"/>
              <a:t>tracker</a:t>
            </a:r>
            <a:endParaRPr lang="de-DE" sz="3600" dirty="0"/>
          </a:p>
        </p:txBody>
      </p:sp>
      <p:sp>
        <p:nvSpPr>
          <p:cNvPr id="3" name="Inhaltsplatzhalter 2"/>
          <p:cNvSpPr>
            <a:spLocks noGrp="1"/>
          </p:cNvSpPr>
          <p:nvPr>
            <p:ph idx="1"/>
          </p:nvPr>
        </p:nvSpPr>
        <p:spPr>
          <a:xfrm>
            <a:off x="838200" y="1825625"/>
            <a:ext cx="6614160" cy="4351338"/>
          </a:xfrm>
        </p:spPr>
        <p:txBody>
          <a:bodyPr>
            <a:normAutofit/>
          </a:bodyPr>
          <a:lstStyle/>
          <a:p>
            <a:pPr lvl="0"/>
            <a:r>
              <a:rPr lang="en-US" sz="1200" dirty="0"/>
              <a:t>start host </a:t>
            </a:r>
            <a:r>
              <a:rPr lang="en-US" sz="1200" dirty="0" smtClean="0"/>
              <a:t>pc (if you start the host pc before you connected everything, it does not recognize the light fiber cable but tries to use the build in sensor instead)</a:t>
            </a:r>
            <a:endParaRPr lang="de-DE" sz="1200" dirty="0"/>
          </a:p>
          <a:p>
            <a:pPr lvl="0"/>
            <a:r>
              <a:rPr lang="en-US" sz="1200" dirty="0"/>
              <a:t>connect stimulus computer to host computer with Ethernet </a:t>
            </a:r>
            <a:r>
              <a:rPr lang="en-US" sz="1200" dirty="0" smtClean="0"/>
              <a:t>cable</a:t>
            </a:r>
          </a:p>
          <a:p>
            <a:pPr lvl="0"/>
            <a:r>
              <a:rPr lang="en-US" sz="1200" dirty="0"/>
              <a:t>You can test if you can reach the eye tracker if you open an Explorer window (Internet Explorer, Google Chrome, Firefox) and </a:t>
            </a:r>
            <a:r>
              <a:rPr lang="en-US" sz="1200" dirty="0" err="1"/>
              <a:t>typ</a:t>
            </a:r>
            <a:r>
              <a:rPr lang="en-US" sz="1200" dirty="0"/>
              <a:t> in the address line: 100.1.1.1 (the IP address of the eye tracker host computer). If you press enter, there should be written “eye tracker running”. </a:t>
            </a:r>
            <a:endParaRPr lang="de-DE" sz="1200" dirty="0"/>
          </a:p>
          <a:p>
            <a:pPr lvl="0"/>
            <a:r>
              <a:rPr lang="en-US" sz="1200" dirty="0"/>
              <a:t>If this does not work there is a problem with the Ethernet connection</a:t>
            </a:r>
            <a:endParaRPr lang="de-DE" sz="1200" dirty="0"/>
          </a:p>
          <a:p>
            <a:pPr lvl="1"/>
            <a:r>
              <a:rPr lang="en-US" sz="1200" dirty="0"/>
              <a:t>Check IP-address</a:t>
            </a:r>
            <a:endParaRPr lang="de-DE" sz="1200" dirty="0"/>
          </a:p>
          <a:p>
            <a:pPr lvl="2"/>
            <a:r>
              <a:rPr lang="de-DE" sz="1200" dirty="0"/>
              <a:t>On </a:t>
            </a:r>
            <a:r>
              <a:rPr lang="de-DE" sz="1200" dirty="0" err="1"/>
              <a:t>the</a:t>
            </a:r>
            <a:r>
              <a:rPr lang="de-DE" sz="1200" dirty="0"/>
              <a:t> </a:t>
            </a:r>
            <a:r>
              <a:rPr lang="de-DE" sz="1200" dirty="0" err="1"/>
              <a:t>presentation</a:t>
            </a:r>
            <a:r>
              <a:rPr lang="de-DE" sz="1200" dirty="0"/>
              <a:t> c </a:t>
            </a:r>
            <a:r>
              <a:rPr lang="de-DE" sz="1200" dirty="0" err="1"/>
              <a:t>omputer</a:t>
            </a:r>
            <a:endParaRPr lang="de-DE" sz="1200" dirty="0" smtClean="0"/>
          </a:p>
          <a:p>
            <a:pPr lvl="2"/>
            <a:r>
              <a:rPr lang="de-DE" sz="1200" dirty="0" err="1" smtClean="0"/>
              <a:t>go</a:t>
            </a:r>
            <a:r>
              <a:rPr lang="de-DE" sz="1200" dirty="0" smtClean="0"/>
              <a:t> </a:t>
            </a:r>
            <a:r>
              <a:rPr lang="de-DE" sz="1200" dirty="0" err="1"/>
              <a:t>to</a:t>
            </a:r>
            <a:r>
              <a:rPr lang="de-DE" sz="1200" dirty="0"/>
              <a:t> 'Systemsteuerung' -&gt; 'Netzwerk und Freigabecenter' -&gt; 'Status LAN-</a:t>
            </a:r>
            <a:r>
              <a:rPr lang="de-DE" sz="1200" dirty="0" err="1"/>
              <a:t>Verbingung</a:t>
            </a:r>
            <a:r>
              <a:rPr lang="de-DE" sz="1200" dirty="0"/>
              <a:t>' -&gt; 'Eigenschaften' -&gt; '</a:t>
            </a:r>
            <a:r>
              <a:rPr lang="de-DE" sz="1200" dirty="0" err="1"/>
              <a:t>Internetprotokol</a:t>
            </a:r>
            <a:r>
              <a:rPr lang="de-DE" sz="1200" dirty="0"/>
              <a:t> </a:t>
            </a:r>
            <a:r>
              <a:rPr lang="de-DE" sz="1200" dirty="0" err="1"/>
              <a:t>version</a:t>
            </a:r>
            <a:r>
              <a:rPr lang="de-DE" sz="1200" dirty="0"/>
              <a:t> 4 (TCP/IPv4) -&gt; Konfigurieren </a:t>
            </a:r>
          </a:p>
          <a:p>
            <a:pPr lvl="2"/>
            <a:r>
              <a:rPr lang="en-US" sz="1200" dirty="0"/>
              <a:t>Set: IP-</a:t>
            </a:r>
            <a:r>
              <a:rPr lang="en-US" sz="1200" dirty="0" err="1"/>
              <a:t>Adresse</a:t>
            </a:r>
            <a:r>
              <a:rPr lang="en-US" sz="1200" dirty="0"/>
              <a:t> to 100.1.1.2 ; </a:t>
            </a:r>
            <a:r>
              <a:rPr lang="en-US" sz="1200" dirty="0" err="1"/>
              <a:t>Subnetzmaske</a:t>
            </a:r>
            <a:r>
              <a:rPr lang="en-US" sz="1200" dirty="0"/>
              <a:t> to 255.255.255.0</a:t>
            </a:r>
            <a:endParaRPr lang="de-DE" sz="1200" dirty="0"/>
          </a:p>
          <a:p>
            <a:pPr lvl="2"/>
            <a:r>
              <a:rPr lang="en-US" sz="1200" dirty="0"/>
              <a:t>press OK</a:t>
            </a:r>
            <a:endParaRPr lang="de-DE" sz="1200" dirty="0"/>
          </a:p>
          <a:p>
            <a:pPr lvl="2"/>
            <a:r>
              <a:rPr lang="en-US" sz="1200" dirty="0"/>
              <a:t>test again the connection using an Explorer window (see above)</a:t>
            </a:r>
            <a:endParaRPr lang="de-DE" sz="1200" dirty="0"/>
          </a:p>
          <a:p>
            <a:pPr lvl="1"/>
            <a:r>
              <a:rPr lang="en-US" sz="1200" dirty="0"/>
              <a:t>Sometimes problems arise due to internet security or firewall settings. There might be different solutions.. in this moment: Google is your friend!</a:t>
            </a:r>
            <a:endParaRPr lang="de-DE" sz="1200" dirty="0"/>
          </a:p>
          <a:p>
            <a:pPr lvl="0"/>
            <a:endParaRPr lang="de-DE" sz="1200" dirty="0"/>
          </a:p>
          <a:p>
            <a:endParaRPr lang="de-DE" sz="1200"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20025" y="2208467"/>
            <a:ext cx="3533775" cy="258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67106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600" dirty="0" smtClean="0"/>
              <a:t>Set </a:t>
            </a:r>
            <a:r>
              <a:rPr lang="de-DE" sz="3600" dirty="0" err="1" smtClean="0"/>
              <a:t>sup</a:t>
            </a:r>
            <a:r>
              <a:rPr lang="de-DE" sz="3600" dirty="0" smtClean="0"/>
              <a:t> </a:t>
            </a:r>
            <a:r>
              <a:rPr lang="de-DE" sz="3600" dirty="0" err="1" smtClean="0"/>
              <a:t>scanner</a:t>
            </a:r>
            <a:endParaRPr lang="de-DE" sz="3600" dirty="0"/>
          </a:p>
        </p:txBody>
      </p:sp>
      <p:sp>
        <p:nvSpPr>
          <p:cNvPr id="3" name="Inhaltsplatzhalter 2"/>
          <p:cNvSpPr>
            <a:spLocks noGrp="1"/>
          </p:cNvSpPr>
          <p:nvPr>
            <p:ph idx="1"/>
          </p:nvPr>
        </p:nvSpPr>
        <p:spPr>
          <a:xfrm>
            <a:off x="838200" y="1825625"/>
            <a:ext cx="6614160" cy="4351338"/>
          </a:xfrm>
        </p:spPr>
        <p:txBody>
          <a:bodyPr>
            <a:noAutofit/>
          </a:bodyPr>
          <a:lstStyle/>
          <a:p>
            <a:pPr lvl="0"/>
            <a:r>
              <a:rPr lang="en-US" sz="1200" dirty="0"/>
              <a:t>Set up the scanner equipment as usual (Monitor, button box, ..)</a:t>
            </a:r>
            <a:endParaRPr lang="de-DE" sz="1200" dirty="0"/>
          </a:p>
          <a:p>
            <a:pPr lvl="1"/>
            <a:r>
              <a:rPr lang="en-US" sz="1200" b="1" dirty="0"/>
              <a:t>Important</a:t>
            </a:r>
            <a:r>
              <a:rPr lang="en-US" sz="1200" dirty="0"/>
              <a:t>: replace the normal mirror on the head coil with the mirror for the eye </a:t>
            </a:r>
            <a:r>
              <a:rPr lang="en-US" sz="1200" dirty="0" smtClean="0"/>
              <a:t>tracker</a:t>
            </a:r>
          </a:p>
          <a:p>
            <a:pPr lvl="1"/>
            <a:r>
              <a:rPr lang="en-US" sz="1200" dirty="0"/>
              <a:t>( they are different in the reflecting material, where the average mirror leads to a blurred image and the eye tracker mirror not</a:t>
            </a:r>
            <a:r>
              <a:rPr lang="en-US" sz="1200" dirty="0" smtClean="0"/>
              <a:t>)</a:t>
            </a:r>
          </a:p>
          <a:p>
            <a:pPr lvl="0"/>
            <a:r>
              <a:rPr lang="en-US" sz="1200" dirty="0"/>
              <a:t>Place the subject in the scanner with the normal </a:t>
            </a:r>
            <a:r>
              <a:rPr lang="en-US" sz="1200" dirty="0" smtClean="0"/>
              <a:t>routine</a:t>
            </a:r>
            <a:endParaRPr lang="de-DE" sz="1200" dirty="0"/>
          </a:p>
          <a:p>
            <a:pPr lvl="0"/>
            <a:r>
              <a:rPr lang="en-US" sz="1200" dirty="0"/>
              <a:t>Run </a:t>
            </a:r>
            <a:r>
              <a:rPr lang="en-US" sz="1200" dirty="0" err="1"/>
              <a:t>MatLab</a:t>
            </a:r>
            <a:r>
              <a:rPr lang="en-US" sz="1200" dirty="0"/>
              <a:t> in administrator mode </a:t>
            </a:r>
            <a:endParaRPr lang="de-DE" sz="1200" dirty="0"/>
          </a:p>
          <a:p>
            <a:pPr lvl="0"/>
            <a:r>
              <a:rPr lang="en-US" sz="1200" dirty="0"/>
              <a:t>Now you can start your script, running the experiment (see how to control the eye tracker using </a:t>
            </a:r>
            <a:r>
              <a:rPr lang="en-US" sz="1200" dirty="0" err="1"/>
              <a:t>Matlab</a:t>
            </a:r>
            <a:r>
              <a:rPr lang="en-US" sz="1200" dirty="0"/>
              <a:t> </a:t>
            </a:r>
            <a:r>
              <a:rPr lang="en-US" sz="1200" dirty="0" smtClean="0"/>
              <a:t>in the </a:t>
            </a:r>
            <a:r>
              <a:rPr lang="en-US" sz="1200" dirty="0" err="1" smtClean="0"/>
              <a:t>powerpoint</a:t>
            </a:r>
            <a:r>
              <a:rPr lang="en-US" sz="1200" dirty="0" smtClean="0"/>
              <a:t> presentation “Integrate </a:t>
            </a:r>
            <a:r>
              <a:rPr lang="en-US" sz="1200" dirty="0" err="1" smtClean="0"/>
              <a:t>EyeLink</a:t>
            </a:r>
            <a:r>
              <a:rPr lang="en-US" sz="1200" dirty="0" smtClean="0"/>
              <a:t> and </a:t>
            </a:r>
            <a:r>
              <a:rPr lang="en-US" sz="1200" dirty="0" err="1" smtClean="0"/>
              <a:t>Matlab</a:t>
            </a:r>
            <a:r>
              <a:rPr lang="en-US" sz="1200" dirty="0" smtClean="0"/>
              <a:t>”</a:t>
            </a:r>
            <a:endParaRPr lang="de-DE" sz="1200" dirty="0"/>
          </a:p>
          <a:p>
            <a:pPr lvl="0"/>
            <a:r>
              <a:rPr lang="en-US" sz="1200" dirty="0"/>
              <a:t>If your script works sufficiently, it should now start the eye trackers calibration routine</a:t>
            </a:r>
            <a:endParaRPr lang="de-DE" sz="1200" dirty="0"/>
          </a:p>
          <a:p>
            <a:endParaRPr lang="de-DE" sz="1200" dirty="0"/>
          </a:p>
        </p:txBody>
      </p:sp>
      <p:pic>
        <p:nvPicPr>
          <p:cNvPr id="4098" name="Picture 2" descr="Matlab Administrator mod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17491" y="1367015"/>
            <a:ext cx="2624034" cy="3498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5498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en-US" sz="3600" dirty="0" smtClean="0"/>
              <a:t>Adjust recording unit to the subject</a:t>
            </a:r>
            <a:endParaRPr lang="de-DE" sz="3600" dirty="0"/>
          </a:p>
        </p:txBody>
      </p:sp>
      <p:sp>
        <p:nvSpPr>
          <p:cNvPr id="3" name="Inhaltsplatzhalter 2"/>
          <p:cNvSpPr>
            <a:spLocks noGrp="1"/>
          </p:cNvSpPr>
          <p:nvPr>
            <p:ph idx="1"/>
          </p:nvPr>
        </p:nvSpPr>
        <p:spPr>
          <a:xfrm>
            <a:off x="838200" y="1825625"/>
            <a:ext cx="6614160" cy="4351338"/>
          </a:xfrm>
        </p:spPr>
        <p:txBody>
          <a:bodyPr>
            <a:noAutofit/>
          </a:bodyPr>
          <a:lstStyle/>
          <a:p>
            <a:pPr lvl="0"/>
            <a:r>
              <a:rPr lang="en-US" sz="1200" dirty="0" smtClean="0"/>
              <a:t>if you want to track the right eye click “right eye” in the host computers user interface (the eye tracker can not automatically decide which eye it tracks on a subject, so it takes your input for granted)</a:t>
            </a:r>
            <a:endParaRPr lang="de-DE" sz="1200" dirty="0" smtClean="0"/>
          </a:p>
          <a:p>
            <a:pPr lvl="0"/>
            <a:r>
              <a:rPr lang="en-US" sz="1200" dirty="0" smtClean="0"/>
              <a:t>The screen in the scanner room will turn black</a:t>
            </a:r>
            <a:endParaRPr lang="de-DE" sz="1200" dirty="0" smtClean="0"/>
          </a:p>
          <a:p>
            <a:pPr lvl="0"/>
            <a:r>
              <a:rPr lang="en-US" sz="1200" dirty="0" smtClean="0"/>
              <a:t>if you now press &gt; enter &lt; on the host computer keyboard you will see the camera recording on the screen in the scanner room:</a:t>
            </a:r>
            <a:endParaRPr lang="de-DE" sz="1200" dirty="0" smtClean="0"/>
          </a:p>
          <a:p>
            <a:pPr lvl="0"/>
            <a:r>
              <a:rPr lang="en-US" sz="1200" dirty="0" smtClean="0"/>
              <a:t>there are two </a:t>
            </a:r>
            <a:r>
              <a:rPr lang="en-US" sz="1200" dirty="0" err="1" smtClean="0"/>
              <a:t>modi</a:t>
            </a:r>
            <a:r>
              <a:rPr lang="en-US" sz="1200" dirty="0" smtClean="0"/>
              <a:t> one is the full camera mode ( you can use this to place the eye of interest in the center of the camera recording) The second mode is “</a:t>
            </a:r>
            <a:r>
              <a:rPr lang="en-US" sz="1200" dirty="0" err="1" smtClean="0"/>
              <a:t>zommed</a:t>
            </a:r>
            <a:r>
              <a:rPr lang="en-US" sz="1200" dirty="0" smtClean="0"/>
              <a:t> in” where you can fine adjust the camera</a:t>
            </a:r>
            <a:endParaRPr lang="de-DE" sz="1200" dirty="0" smtClean="0"/>
          </a:p>
          <a:p>
            <a:pPr lvl="0"/>
            <a:r>
              <a:rPr lang="en-US" sz="1200" dirty="0" smtClean="0"/>
              <a:t>you can switch between </a:t>
            </a:r>
            <a:r>
              <a:rPr lang="en-US" sz="1200" dirty="0" err="1" smtClean="0"/>
              <a:t>modi</a:t>
            </a:r>
            <a:r>
              <a:rPr lang="en-US" sz="1200" dirty="0" smtClean="0"/>
              <a:t> by pressing the left or right arrow key on the host computers keyboard</a:t>
            </a:r>
            <a:endParaRPr lang="de-DE" sz="1200" dirty="0" smtClean="0"/>
          </a:p>
          <a:p>
            <a:endParaRPr lang="de-DE" sz="1200" dirty="0"/>
          </a:p>
        </p:txBody>
      </p:sp>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67439" y="722973"/>
            <a:ext cx="3636881" cy="2719823"/>
          </a:xfrm>
          <a:prstGeom prst="rect">
            <a:avLst/>
          </a:prstGeom>
        </p:spPr>
      </p:pic>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2701" y="4193318"/>
            <a:ext cx="1562318" cy="2114845"/>
          </a:xfrm>
          <a:prstGeom prst="rect">
            <a:avLst/>
          </a:prstGeom>
        </p:spPr>
      </p:pic>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98627" y="4193317"/>
            <a:ext cx="1787807" cy="2114845"/>
          </a:xfrm>
          <a:prstGeom prst="rect">
            <a:avLst/>
          </a:prstGeom>
        </p:spPr>
      </p:pic>
      <p:sp>
        <p:nvSpPr>
          <p:cNvPr id="8" name="Textfeld 7"/>
          <p:cNvSpPr txBox="1"/>
          <p:nvPr/>
        </p:nvSpPr>
        <p:spPr>
          <a:xfrm>
            <a:off x="8679787" y="353641"/>
            <a:ext cx="2384820" cy="369332"/>
          </a:xfrm>
          <a:prstGeom prst="rect">
            <a:avLst/>
          </a:prstGeom>
          <a:noFill/>
        </p:spPr>
        <p:txBody>
          <a:bodyPr wrap="none" rtlCol="0">
            <a:spAutoFit/>
          </a:bodyPr>
          <a:lstStyle/>
          <a:p>
            <a:r>
              <a:rPr lang="de-DE" dirty="0" smtClean="0"/>
              <a:t>Host </a:t>
            </a:r>
            <a:r>
              <a:rPr lang="de-DE" dirty="0" err="1" smtClean="0"/>
              <a:t>computer</a:t>
            </a:r>
            <a:r>
              <a:rPr lang="de-DE" dirty="0" smtClean="0"/>
              <a:t> </a:t>
            </a:r>
            <a:r>
              <a:rPr lang="de-DE" dirty="0" err="1" smtClean="0"/>
              <a:t>desktop</a:t>
            </a:r>
            <a:endParaRPr lang="de-DE" dirty="0"/>
          </a:p>
        </p:txBody>
      </p:sp>
      <p:sp>
        <p:nvSpPr>
          <p:cNvPr id="10" name="Textfeld 9"/>
          <p:cNvSpPr txBox="1"/>
          <p:nvPr/>
        </p:nvSpPr>
        <p:spPr>
          <a:xfrm>
            <a:off x="8265186" y="3794048"/>
            <a:ext cx="3214021" cy="369332"/>
          </a:xfrm>
          <a:prstGeom prst="rect">
            <a:avLst/>
          </a:prstGeom>
          <a:noFill/>
        </p:spPr>
        <p:txBody>
          <a:bodyPr wrap="none" rtlCol="0">
            <a:spAutoFit/>
          </a:bodyPr>
          <a:lstStyle/>
          <a:p>
            <a:r>
              <a:rPr lang="de-DE" dirty="0" err="1" smtClean="0"/>
              <a:t>Presentation</a:t>
            </a:r>
            <a:r>
              <a:rPr lang="de-DE" dirty="0" smtClean="0"/>
              <a:t> </a:t>
            </a:r>
            <a:r>
              <a:rPr lang="de-DE" dirty="0" err="1" smtClean="0"/>
              <a:t>monitor</a:t>
            </a:r>
            <a:r>
              <a:rPr lang="de-DE" dirty="0" smtClean="0"/>
              <a:t> at </a:t>
            </a:r>
            <a:r>
              <a:rPr lang="de-DE" dirty="0" err="1" smtClean="0"/>
              <a:t>scanner</a:t>
            </a:r>
            <a:endParaRPr lang="de-DE" dirty="0"/>
          </a:p>
        </p:txBody>
      </p:sp>
      <p:sp>
        <p:nvSpPr>
          <p:cNvPr id="11" name="Textfeld 10"/>
          <p:cNvSpPr txBox="1"/>
          <p:nvPr/>
        </p:nvSpPr>
        <p:spPr>
          <a:xfrm>
            <a:off x="7680563" y="6334882"/>
            <a:ext cx="1859548" cy="369332"/>
          </a:xfrm>
          <a:prstGeom prst="rect">
            <a:avLst/>
          </a:prstGeom>
          <a:noFill/>
        </p:spPr>
        <p:txBody>
          <a:bodyPr wrap="none" rtlCol="0">
            <a:spAutoFit/>
          </a:bodyPr>
          <a:lstStyle/>
          <a:p>
            <a:r>
              <a:rPr lang="de-DE" dirty="0" err="1" smtClean="0"/>
              <a:t>Full</a:t>
            </a:r>
            <a:r>
              <a:rPr lang="de-DE" dirty="0" smtClean="0"/>
              <a:t> </a:t>
            </a:r>
            <a:r>
              <a:rPr lang="de-DE" dirty="0" err="1" smtClean="0"/>
              <a:t>camera</a:t>
            </a:r>
            <a:r>
              <a:rPr lang="de-DE" dirty="0" smtClean="0"/>
              <a:t> </a:t>
            </a:r>
            <a:r>
              <a:rPr lang="de-DE" dirty="0" err="1" smtClean="0"/>
              <a:t>mode</a:t>
            </a:r>
            <a:endParaRPr lang="de-DE" dirty="0"/>
          </a:p>
        </p:txBody>
      </p:sp>
      <p:sp>
        <p:nvSpPr>
          <p:cNvPr id="12" name="Textfeld 11"/>
          <p:cNvSpPr txBox="1"/>
          <p:nvPr/>
        </p:nvSpPr>
        <p:spPr>
          <a:xfrm>
            <a:off x="10006678" y="6334882"/>
            <a:ext cx="1795620" cy="369332"/>
          </a:xfrm>
          <a:prstGeom prst="rect">
            <a:avLst/>
          </a:prstGeom>
          <a:noFill/>
        </p:spPr>
        <p:txBody>
          <a:bodyPr wrap="none" rtlCol="0">
            <a:spAutoFit/>
          </a:bodyPr>
          <a:lstStyle/>
          <a:p>
            <a:r>
              <a:rPr lang="de-DE" dirty="0" err="1" smtClean="0"/>
              <a:t>Zoomed</a:t>
            </a:r>
            <a:r>
              <a:rPr lang="de-DE" dirty="0" smtClean="0"/>
              <a:t>-in </a:t>
            </a:r>
            <a:r>
              <a:rPr lang="de-DE" dirty="0" err="1" smtClean="0"/>
              <a:t>mode</a:t>
            </a:r>
            <a:endParaRPr lang="de-DE" dirty="0"/>
          </a:p>
        </p:txBody>
      </p:sp>
    </p:spTree>
    <p:extLst>
      <p:ext uri="{BB962C8B-B14F-4D97-AF65-F5344CB8AC3E}">
        <p14:creationId xmlns:p14="http://schemas.microsoft.com/office/powerpoint/2010/main" val="28635358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en-US" sz="3600" dirty="0" smtClean="0"/>
              <a:t>Adjust recording unit to the subject</a:t>
            </a:r>
            <a:endParaRPr lang="de-DE" sz="3600" dirty="0"/>
          </a:p>
        </p:txBody>
      </p:sp>
      <p:sp>
        <p:nvSpPr>
          <p:cNvPr id="3" name="Inhaltsplatzhalter 2"/>
          <p:cNvSpPr>
            <a:spLocks noGrp="1"/>
          </p:cNvSpPr>
          <p:nvPr>
            <p:ph idx="1"/>
          </p:nvPr>
        </p:nvSpPr>
        <p:spPr>
          <a:xfrm>
            <a:off x="838200" y="1825625"/>
            <a:ext cx="6614160" cy="4351338"/>
          </a:xfrm>
        </p:spPr>
        <p:txBody>
          <a:bodyPr>
            <a:noAutofit/>
          </a:bodyPr>
          <a:lstStyle/>
          <a:p>
            <a:r>
              <a:rPr lang="en-US" sz="1200" dirty="0" smtClean="0"/>
              <a:t>You need to position the recording unit (high speed camera and infrared light source) to each subject to have optimal results</a:t>
            </a:r>
            <a:endParaRPr lang="de-DE" sz="1200" dirty="0" smtClean="0"/>
          </a:p>
          <a:p>
            <a:r>
              <a:rPr lang="en-US" sz="1200" dirty="0" smtClean="0"/>
              <a:t>For this reason you can move the presentation screen in the scanner room a little bit away again</a:t>
            </a:r>
            <a:endParaRPr lang="de-DE" sz="1200" dirty="0" smtClean="0"/>
          </a:p>
          <a:p>
            <a:r>
              <a:rPr lang="en-US" sz="1200" dirty="0" smtClean="0"/>
              <a:t>The camera needs to be as centered on the mirror mounted on the head coil as possible, while the infrared unit can be in the periphery </a:t>
            </a:r>
            <a:endParaRPr lang="de-DE" sz="1200" dirty="0" smtClean="0"/>
          </a:p>
          <a:p>
            <a:pPr lvl="1"/>
            <a:r>
              <a:rPr lang="en-US" sz="1200" dirty="0" smtClean="0"/>
              <a:t>there needs to be sufficient distance between the camera and the infrared source, and the infrared source should not touch the wall of the scanner tube</a:t>
            </a:r>
            <a:endParaRPr lang="de-DE" sz="1200" dirty="0" smtClean="0"/>
          </a:p>
          <a:p>
            <a:pPr lvl="1"/>
            <a:r>
              <a:rPr lang="en-US" sz="1200" dirty="0" smtClean="0"/>
              <a:t>you can adjust the position of the camera by opening the three pod screw and move the whole upper mound, or move the camera horizontally on the mound by opening the one screw that it is fixed with</a:t>
            </a:r>
          </a:p>
          <a:p>
            <a:r>
              <a:rPr lang="en-US" sz="1200" dirty="0" smtClean="0"/>
              <a:t>Tell subject to look at the center of the screen</a:t>
            </a:r>
            <a:endParaRPr lang="de-DE" sz="1200" dirty="0" smtClean="0"/>
          </a:p>
          <a:p>
            <a:r>
              <a:rPr lang="en-US" sz="1200" dirty="0" smtClean="0"/>
              <a:t>Select the full camera mode (see above); turn the lens of the camera unit that you have a sharp picture of the subject eyes and place the eye of interest in the center of the camera recording ( you can tell the subject to blink the eye of interest to make sure you have the correct one, because everything is </a:t>
            </a:r>
            <a:r>
              <a:rPr lang="en-US" sz="1200" dirty="0" err="1" smtClean="0"/>
              <a:t>mirrowed</a:t>
            </a:r>
            <a:r>
              <a:rPr lang="en-US" sz="1200" dirty="0" smtClean="0"/>
              <a:t> ...)</a:t>
            </a:r>
            <a:endParaRPr lang="de-DE" sz="1200" dirty="0" smtClean="0"/>
          </a:p>
          <a:p>
            <a:r>
              <a:rPr lang="en-US" sz="1200" dirty="0" smtClean="0"/>
              <a:t>Adjust the infrared unit that there is no shadow on the eye of interest; blue areas on the face are shadow, green areas are very bright; try to adjust the infrared unit as good as possible to have a nice picture of the eye</a:t>
            </a:r>
            <a:endParaRPr lang="de-DE" sz="1200" dirty="0" smtClean="0"/>
          </a:p>
          <a:p>
            <a:pPr lvl="2"/>
            <a:r>
              <a:rPr lang="en-US" sz="1200" dirty="0" smtClean="0"/>
              <a:t>open the </a:t>
            </a:r>
            <a:r>
              <a:rPr lang="en-US" sz="1200" dirty="0" err="1" smtClean="0"/>
              <a:t>fresnel</a:t>
            </a:r>
            <a:r>
              <a:rPr lang="en-US" sz="1200" dirty="0" smtClean="0"/>
              <a:t> </a:t>
            </a:r>
            <a:r>
              <a:rPr lang="en-US" sz="1200" dirty="0" err="1" smtClean="0"/>
              <a:t>lense</a:t>
            </a:r>
            <a:r>
              <a:rPr lang="en-US" sz="1200" dirty="0" smtClean="0"/>
              <a:t> (</a:t>
            </a:r>
            <a:r>
              <a:rPr lang="en-US" sz="1200" dirty="0" err="1" smtClean="0"/>
              <a:t>lense</a:t>
            </a:r>
            <a:r>
              <a:rPr lang="en-US" sz="1200" dirty="0" smtClean="0"/>
              <a:t> on the infrared source) screws and pull it out that it shows the 80 mm mark (2 screws under the </a:t>
            </a:r>
            <a:r>
              <a:rPr lang="en-US" sz="1200" dirty="0" err="1" smtClean="0"/>
              <a:t>lense</a:t>
            </a:r>
            <a:r>
              <a:rPr lang="en-US" sz="1200" dirty="0" smtClean="0"/>
              <a:t>)</a:t>
            </a:r>
            <a:endParaRPr lang="de-DE" sz="1200" dirty="0" smtClean="0"/>
          </a:p>
          <a:p>
            <a:pPr lvl="2"/>
            <a:r>
              <a:rPr lang="en-US" sz="1200" dirty="0" smtClean="0"/>
              <a:t>adjust the eccentricity of the whole infrared unit (screw on the main mount)</a:t>
            </a:r>
            <a:endParaRPr lang="de-DE" sz="1200" dirty="0" smtClean="0"/>
          </a:p>
          <a:p>
            <a:pPr lvl="2"/>
            <a:r>
              <a:rPr lang="en-US" sz="1200" dirty="0" err="1" smtClean="0"/>
              <a:t>tild</a:t>
            </a:r>
            <a:r>
              <a:rPr lang="en-US" sz="1200" dirty="0" smtClean="0"/>
              <a:t> the </a:t>
            </a:r>
            <a:r>
              <a:rPr lang="en-US" sz="1200" dirty="0" err="1" smtClean="0"/>
              <a:t>infared</a:t>
            </a:r>
            <a:r>
              <a:rPr lang="en-US" sz="1200" dirty="0" smtClean="0"/>
              <a:t> unit up or down to be positioned correct</a:t>
            </a:r>
            <a:endParaRPr lang="de-DE" sz="1200" dirty="0"/>
          </a:p>
        </p:txBody>
      </p:sp>
      <p:pic>
        <p:nvPicPr>
          <p:cNvPr id="4" name="Grafik 3"/>
          <p:cNvPicPr>
            <a:picLocks noChangeAspect="1"/>
          </p:cNvPicPr>
          <p:nvPr/>
        </p:nvPicPr>
        <p:blipFill>
          <a:blip r:embed="rId2"/>
          <a:stretch>
            <a:fillRect/>
          </a:stretch>
        </p:blipFill>
        <p:spPr>
          <a:xfrm>
            <a:off x="7646517" y="1825625"/>
            <a:ext cx="4545483" cy="1585231"/>
          </a:xfrm>
          <a:prstGeom prst="rect">
            <a:avLst/>
          </a:prstGeom>
        </p:spPr>
      </p:pic>
      <p:grpSp>
        <p:nvGrpSpPr>
          <p:cNvPr id="7" name="Gruppieren 6"/>
          <p:cNvGrpSpPr/>
          <p:nvPr/>
        </p:nvGrpSpPr>
        <p:grpSpPr>
          <a:xfrm>
            <a:off x="8324850" y="-24586"/>
            <a:ext cx="3028950" cy="1715274"/>
            <a:chOff x="8216075" y="1171119"/>
            <a:chExt cx="3028950" cy="1715274"/>
          </a:xfrm>
        </p:grpSpPr>
        <p:pic>
          <p:nvPicPr>
            <p:cNvPr id="6"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16075" y="1448118"/>
              <a:ext cx="3028950"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feld 4"/>
            <p:cNvSpPr txBox="1"/>
            <p:nvPr/>
          </p:nvSpPr>
          <p:spPr>
            <a:xfrm>
              <a:off x="8769096" y="1171119"/>
              <a:ext cx="646716" cy="276999"/>
            </a:xfrm>
            <a:prstGeom prst="rect">
              <a:avLst/>
            </a:prstGeom>
            <a:noFill/>
          </p:spPr>
          <p:txBody>
            <a:bodyPr wrap="none" rtlCol="0">
              <a:spAutoFit/>
            </a:bodyPr>
            <a:lstStyle/>
            <a:p>
              <a:r>
                <a:rPr lang="de-DE" sz="1200" dirty="0" err="1" smtClean="0"/>
                <a:t>camera</a:t>
              </a:r>
              <a:endParaRPr lang="de-DE" sz="1200" dirty="0"/>
            </a:p>
          </p:txBody>
        </p:sp>
        <p:sp>
          <p:nvSpPr>
            <p:cNvPr id="8" name="Textfeld 7"/>
            <p:cNvSpPr txBox="1"/>
            <p:nvPr/>
          </p:nvSpPr>
          <p:spPr>
            <a:xfrm>
              <a:off x="10329339" y="1173145"/>
              <a:ext cx="677108" cy="276999"/>
            </a:xfrm>
            <a:prstGeom prst="rect">
              <a:avLst/>
            </a:prstGeom>
            <a:noFill/>
          </p:spPr>
          <p:txBody>
            <a:bodyPr wrap="none" rtlCol="0">
              <a:spAutoFit/>
            </a:bodyPr>
            <a:lstStyle/>
            <a:p>
              <a:r>
                <a:rPr lang="de-DE" sz="1200" dirty="0" err="1" smtClean="0"/>
                <a:t>infrared</a:t>
              </a:r>
              <a:endParaRPr lang="de-DE" sz="1200" dirty="0"/>
            </a:p>
          </p:txBody>
        </p:sp>
      </p:grpSp>
      <p:pic>
        <p:nvPicPr>
          <p:cNvPr id="9" name="Grafik 8"/>
          <p:cNvPicPr>
            <a:picLocks noChangeAspect="1"/>
          </p:cNvPicPr>
          <p:nvPr/>
        </p:nvPicPr>
        <p:blipFill>
          <a:blip r:embed="rId4"/>
          <a:stretch>
            <a:fillRect/>
          </a:stretch>
        </p:blipFill>
        <p:spPr>
          <a:xfrm>
            <a:off x="7741175" y="3657600"/>
            <a:ext cx="1704203" cy="1439040"/>
          </a:xfrm>
          <a:prstGeom prst="rect">
            <a:avLst/>
          </a:prstGeom>
        </p:spPr>
      </p:pic>
      <p:pic>
        <p:nvPicPr>
          <p:cNvPr id="10" name="Grafik 9"/>
          <p:cNvPicPr>
            <a:picLocks noChangeAspect="1"/>
          </p:cNvPicPr>
          <p:nvPr/>
        </p:nvPicPr>
        <p:blipFill>
          <a:blip r:embed="rId5"/>
          <a:stretch>
            <a:fillRect/>
          </a:stretch>
        </p:blipFill>
        <p:spPr>
          <a:xfrm>
            <a:off x="9839325" y="3657600"/>
            <a:ext cx="2273807" cy="1446708"/>
          </a:xfrm>
          <a:prstGeom prst="rect">
            <a:avLst/>
          </a:prstGeom>
        </p:spPr>
      </p:pic>
      <p:pic>
        <p:nvPicPr>
          <p:cNvPr id="11" name="Grafik 10"/>
          <p:cNvPicPr>
            <a:picLocks noChangeAspect="1"/>
          </p:cNvPicPr>
          <p:nvPr/>
        </p:nvPicPr>
        <p:blipFill>
          <a:blip r:embed="rId6"/>
          <a:stretch>
            <a:fillRect/>
          </a:stretch>
        </p:blipFill>
        <p:spPr>
          <a:xfrm>
            <a:off x="8674801" y="5343384"/>
            <a:ext cx="2678999" cy="1416175"/>
          </a:xfrm>
          <a:prstGeom prst="rect">
            <a:avLst/>
          </a:prstGeom>
        </p:spPr>
      </p:pic>
    </p:spTree>
    <p:extLst>
      <p:ext uri="{BB962C8B-B14F-4D97-AF65-F5344CB8AC3E}">
        <p14:creationId xmlns:p14="http://schemas.microsoft.com/office/powerpoint/2010/main" val="42557496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en-US" sz="3600" dirty="0" smtClean="0"/>
              <a:t>Adjust recording unit to the subject</a:t>
            </a:r>
            <a:endParaRPr lang="de-DE" sz="3600" dirty="0"/>
          </a:p>
        </p:txBody>
      </p:sp>
      <p:sp>
        <p:nvSpPr>
          <p:cNvPr id="3" name="Inhaltsplatzhalter 2"/>
          <p:cNvSpPr>
            <a:spLocks noGrp="1"/>
          </p:cNvSpPr>
          <p:nvPr>
            <p:ph idx="1"/>
          </p:nvPr>
        </p:nvSpPr>
        <p:spPr>
          <a:xfrm>
            <a:off x="838200" y="1825625"/>
            <a:ext cx="6614160" cy="4351338"/>
          </a:xfrm>
        </p:spPr>
        <p:txBody>
          <a:bodyPr>
            <a:noAutofit/>
          </a:bodyPr>
          <a:lstStyle/>
          <a:p>
            <a:r>
              <a:rPr lang="en-US" sz="1200" dirty="0" smtClean="0"/>
              <a:t>When </a:t>
            </a:r>
            <a:r>
              <a:rPr lang="en-US" sz="1200" dirty="0"/>
              <a:t>the eye of interest is in the center of the camera recording &amp; the infrared illumination is sufficient go to the host computer, double click the right eye, so the tracker adjusts a region of interest automatically and finds the pupil and the corneal reflection (CR) (these are the both things the eye tracker uses for its work)</a:t>
            </a:r>
            <a:endParaRPr lang="de-DE" sz="1200" dirty="0"/>
          </a:p>
          <a:p>
            <a:r>
              <a:rPr lang="en-US" sz="1200" dirty="0"/>
              <a:t>Select “zoomed-in” camera mode, the camera </a:t>
            </a:r>
            <a:r>
              <a:rPr lang="en-US" sz="1200" dirty="0" smtClean="0"/>
              <a:t>zoomed on the </a:t>
            </a:r>
            <a:r>
              <a:rPr lang="en-US" sz="1200" dirty="0"/>
              <a:t>eye</a:t>
            </a:r>
            <a:endParaRPr lang="de-DE" sz="1200" dirty="0"/>
          </a:p>
          <a:p>
            <a:r>
              <a:rPr lang="en-US" sz="1200" dirty="0"/>
              <a:t>Go to the eye tracker again and turn the </a:t>
            </a:r>
            <a:r>
              <a:rPr lang="en-US" sz="1200" dirty="0" smtClean="0"/>
              <a:t>lens </a:t>
            </a:r>
            <a:r>
              <a:rPr lang="en-US" sz="1200" dirty="0"/>
              <a:t>of the camera unit, till the corneal reflection has the smallest size </a:t>
            </a:r>
            <a:endParaRPr lang="de-DE" sz="1200" dirty="0"/>
          </a:p>
          <a:p>
            <a:r>
              <a:rPr lang="en-US" sz="1200" dirty="0"/>
              <a:t>Now you are good to go and you can place </a:t>
            </a:r>
            <a:r>
              <a:rPr lang="en-US" sz="1200" dirty="0" smtClean="0"/>
              <a:t>the </a:t>
            </a:r>
            <a:r>
              <a:rPr lang="en-US" sz="1200" dirty="0"/>
              <a:t>monitor in its correct position and leave the room</a:t>
            </a:r>
            <a:endParaRPr lang="de-DE" sz="1200" dirty="0"/>
          </a:p>
          <a:p>
            <a:r>
              <a:rPr lang="en-US" sz="1200" dirty="0"/>
              <a:t>(if there are problems with tracking please read: “trouble shoot</a:t>
            </a:r>
            <a:r>
              <a:rPr lang="en-US" sz="1200" dirty="0" smtClean="0"/>
              <a:t>”)</a:t>
            </a:r>
          </a:p>
          <a:p>
            <a:endParaRPr lang="en-US" sz="1200" dirty="0"/>
          </a:p>
          <a:p>
            <a:endParaRPr lang="en-US" sz="1200" dirty="0" smtClean="0"/>
          </a:p>
          <a:p>
            <a:endParaRPr lang="en-US" sz="1200" dirty="0"/>
          </a:p>
          <a:p>
            <a:r>
              <a:rPr lang="en-US" sz="1200" dirty="0" smtClean="0"/>
              <a:t>If the eye lid overlaps half of the pupil ( often in Asian populations ) it is better and more accurate to track the pupil as Ellipse (the camera recognizes the pupil and an algorithm abstracts from its ellipsoid geometry the real center of the pupil)</a:t>
            </a:r>
          </a:p>
          <a:p>
            <a:endParaRPr lang="de-DE" sz="1200" dirty="0"/>
          </a:p>
          <a:p>
            <a:endParaRPr lang="de-DE" sz="1200" dirty="0"/>
          </a:p>
        </p:txBody>
      </p:sp>
      <p:grpSp>
        <p:nvGrpSpPr>
          <p:cNvPr id="31" name="Gruppieren 30"/>
          <p:cNvGrpSpPr/>
          <p:nvPr/>
        </p:nvGrpSpPr>
        <p:grpSpPr>
          <a:xfrm>
            <a:off x="7926059" y="7821"/>
            <a:ext cx="3796392" cy="2490121"/>
            <a:chOff x="7926059" y="1315413"/>
            <a:chExt cx="3796392" cy="2490121"/>
          </a:xfrm>
        </p:grpSpPr>
        <p:grpSp>
          <p:nvGrpSpPr>
            <p:cNvPr id="28" name="Gruppieren 27"/>
            <p:cNvGrpSpPr/>
            <p:nvPr/>
          </p:nvGrpSpPr>
          <p:grpSpPr>
            <a:xfrm>
              <a:off x="7926059" y="1690688"/>
              <a:ext cx="3796392" cy="2114846"/>
              <a:chOff x="7926059" y="1690688"/>
              <a:chExt cx="3796392" cy="2114846"/>
            </a:xfrm>
          </p:grpSpPr>
          <p:pic>
            <p:nvPicPr>
              <p:cNvPr id="23" name="Grafik 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0133" y="1690689"/>
                <a:ext cx="1562318" cy="2114845"/>
              </a:xfrm>
              <a:prstGeom prst="rect">
                <a:avLst/>
              </a:prstGeom>
            </p:spPr>
          </p:pic>
          <p:pic>
            <p:nvPicPr>
              <p:cNvPr id="24" name="Grafik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6059" y="1690688"/>
                <a:ext cx="1787807" cy="2114845"/>
              </a:xfrm>
              <a:prstGeom prst="rect">
                <a:avLst/>
              </a:prstGeom>
            </p:spPr>
          </p:pic>
        </p:grpSp>
        <p:sp>
          <p:nvSpPr>
            <p:cNvPr id="25" name="Textfeld 24"/>
            <p:cNvSpPr txBox="1"/>
            <p:nvPr/>
          </p:nvSpPr>
          <p:spPr>
            <a:xfrm>
              <a:off x="8947801" y="1315413"/>
              <a:ext cx="1726883" cy="369332"/>
            </a:xfrm>
            <a:prstGeom prst="rect">
              <a:avLst/>
            </a:prstGeom>
            <a:noFill/>
          </p:spPr>
          <p:txBody>
            <a:bodyPr wrap="none" rtlCol="0">
              <a:spAutoFit/>
            </a:bodyPr>
            <a:lstStyle/>
            <a:p>
              <a:r>
                <a:rPr lang="de-DE" dirty="0" smtClean="0"/>
                <a:t>Bad </a:t>
              </a:r>
              <a:r>
                <a:rPr lang="de-DE" dirty="0" err="1" smtClean="0"/>
                <a:t>adjustment</a:t>
              </a:r>
              <a:r>
                <a:rPr lang="de-DE" dirty="0" smtClean="0"/>
                <a:t>:</a:t>
              </a:r>
              <a:endParaRPr lang="de-DE" dirty="0"/>
            </a:p>
          </p:txBody>
        </p:sp>
      </p:grpSp>
      <p:grpSp>
        <p:nvGrpSpPr>
          <p:cNvPr id="33" name="Gruppieren 32"/>
          <p:cNvGrpSpPr/>
          <p:nvPr/>
        </p:nvGrpSpPr>
        <p:grpSpPr>
          <a:xfrm>
            <a:off x="7864032" y="2482328"/>
            <a:ext cx="3858419" cy="2352917"/>
            <a:chOff x="7864032" y="3067544"/>
            <a:chExt cx="3858419" cy="2352917"/>
          </a:xfrm>
        </p:grpSpPr>
        <p:grpSp>
          <p:nvGrpSpPr>
            <p:cNvPr id="29" name="Gruppieren 28"/>
            <p:cNvGrpSpPr/>
            <p:nvPr/>
          </p:nvGrpSpPr>
          <p:grpSpPr>
            <a:xfrm>
              <a:off x="7864032" y="3401567"/>
              <a:ext cx="3858419" cy="2018894"/>
              <a:chOff x="7861683" y="4133087"/>
              <a:chExt cx="3858419" cy="2018894"/>
            </a:xfrm>
          </p:grpSpPr>
          <p:pic>
            <p:nvPicPr>
              <p:cNvPr id="26" name="Grafik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1683" y="4236042"/>
                <a:ext cx="1852183" cy="1812983"/>
              </a:xfrm>
              <a:prstGeom prst="rect">
                <a:avLst/>
              </a:prstGeom>
            </p:spPr>
          </p:pic>
          <p:pic>
            <p:nvPicPr>
              <p:cNvPr id="27" name="Grafik 2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23189" y="4133087"/>
                <a:ext cx="1596913" cy="2018894"/>
              </a:xfrm>
              <a:prstGeom prst="rect">
                <a:avLst/>
              </a:prstGeom>
            </p:spPr>
          </p:pic>
        </p:grpSp>
        <p:sp>
          <p:nvSpPr>
            <p:cNvPr id="30" name="Textfeld 29"/>
            <p:cNvSpPr txBox="1"/>
            <p:nvPr/>
          </p:nvSpPr>
          <p:spPr>
            <a:xfrm>
              <a:off x="8870856" y="3067544"/>
              <a:ext cx="1880771" cy="369332"/>
            </a:xfrm>
            <a:prstGeom prst="rect">
              <a:avLst/>
            </a:prstGeom>
            <a:noFill/>
          </p:spPr>
          <p:txBody>
            <a:bodyPr wrap="none" rtlCol="0">
              <a:spAutoFit/>
            </a:bodyPr>
            <a:lstStyle/>
            <a:p>
              <a:r>
                <a:rPr lang="de-DE" dirty="0" err="1" smtClean="0"/>
                <a:t>Good</a:t>
              </a:r>
              <a:r>
                <a:rPr lang="de-DE" dirty="0" smtClean="0"/>
                <a:t> </a:t>
              </a:r>
              <a:r>
                <a:rPr lang="de-DE" dirty="0" err="1" smtClean="0"/>
                <a:t>adjustment</a:t>
              </a:r>
              <a:r>
                <a:rPr lang="de-DE" dirty="0" smtClean="0"/>
                <a:t>:</a:t>
              </a:r>
              <a:endParaRPr lang="de-DE" dirty="0"/>
            </a:p>
          </p:txBody>
        </p:sp>
      </p:grpSp>
      <p:pic>
        <p:nvPicPr>
          <p:cNvPr id="32" name="Grafik 31"/>
          <p:cNvPicPr>
            <a:picLocks noChangeAspect="1"/>
          </p:cNvPicPr>
          <p:nvPr/>
        </p:nvPicPr>
        <p:blipFill>
          <a:blip r:embed="rId6"/>
          <a:stretch>
            <a:fillRect/>
          </a:stretch>
        </p:blipFill>
        <p:spPr>
          <a:xfrm>
            <a:off x="8369267" y="5043613"/>
            <a:ext cx="3124742" cy="1814387"/>
          </a:xfrm>
          <a:prstGeom prst="rect">
            <a:avLst/>
          </a:prstGeom>
        </p:spPr>
      </p:pic>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47213" y="5257726"/>
            <a:ext cx="1361331" cy="1461316"/>
          </a:xfrm>
          <a:prstGeom prst="rect">
            <a:avLst/>
          </a:prstGeom>
        </p:spPr>
      </p:pic>
      <p:sp>
        <p:nvSpPr>
          <p:cNvPr id="16" name="Oval 15"/>
          <p:cNvSpPr/>
          <p:nvPr/>
        </p:nvSpPr>
        <p:spPr>
          <a:xfrm>
            <a:off x="6284644" y="6374530"/>
            <a:ext cx="723900" cy="28750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84565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sz="3600" dirty="0" err="1" smtClean="0"/>
              <a:t>Perform</a:t>
            </a:r>
            <a:r>
              <a:rPr lang="de-DE" sz="3600" dirty="0" smtClean="0"/>
              <a:t> </a:t>
            </a:r>
            <a:r>
              <a:rPr lang="de-DE" sz="3600" dirty="0" err="1" smtClean="0"/>
              <a:t>eye</a:t>
            </a:r>
            <a:r>
              <a:rPr lang="de-DE" sz="3600" dirty="0" smtClean="0"/>
              <a:t> </a:t>
            </a:r>
            <a:r>
              <a:rPr lang="de-DE" sz="3600" dirty="0" err="1" smtClean="0"/>
              <a:t>tracker</a:t>
            </a:r>
            <a:r>
              <a:rPr lang="de-DE" sz="3600" dirty="0" smtClean="0"/>
              <a:t> </a:t>
            </a:r>
            <a:r>
              <a:rPr lang="de-DE" sz="3600" dirty="0" err="1" smtClean="0"/>
              <a:t>calibration</a:t>
            </a:r>
            <a:endParaRPr lang="de-DE" sz="3600" dirty="0"/>
          </a:p>
        </p:txBody>
      </p:sp>
      <p:sp>
        <p:nvSpPr>
          <p:cNvPr id="3" name="Inhaltsplatzhalter 2"/>
          <p:cNvSpPr>
            <a:spLocks noGrp="1"/>
          </p:cNvSpPr>
          <p:nvPr>
            <p:ph idx="1"/>
          </p:nvPr>
        </p:nvSpPr>
        <p:spPr>
          <a:xfrm>
            <a:off x="838200" y="1825625"/>
            <a:ext cx="6614160" cy="4351338"/>
          </a:xfrm>
        </p:spPr>
        <p:txBody>
          <a:bodyPr>
            <a:noAutofit/>
          </a:bodyPr>
          <a:lstStyle/>
          <a:p>
            <a:r>
              <a:rPr lang="en-US" sz="1200" dirty="0"/>
              <a:t>You are now outside of the scanner, everything is prepared for the actual </a:t>
            </a:r>
            <a:r>
              <a:rPr lang="en-US" sz="1200" dirty="0" smtClean="0"/>
              <a:t>experiment</a:t>
            </a:r>
          </a:p>
          <a:p>
            <a:endParaRPr lang="de-DE" sz="1200" dirty="0"/>
          </a:p>
          <a:p>
            <a:r>
              <a:rPr lang="en-US" sz="1200" dirty="0"/>
              <a:t>Press „a“ on the host computer keyboard to auto-adjust pupil reflection and CR </a:t>
            </a:r>
            <a:r>
              <a:rPr lang="en-US" sz="1200" dirty="0" smtClean="0"/>
              <a:t>threshold</a:t>
            </a:r>
            <a:endParaRPr lang="de-DE" sz="1200" dirty="0"/>
          </a:p>
          <a:p>
            <a:pPr lvl="1"/>
            <a:r>
              <a:rPr lang="en-US" sz="1200" dirty="0" smtClean="0"/>
              <a:t>the </a:t>
            </a:r>
            <a:r>
              <a:rPr lang="en-US" sz="1200" dirty="0"/>
              <a:t>values for the pupil threshold </a:t>
            </a:r>
            <a:r>
              <a:rPr lang="en-US" sz="1200" dirty="0" smtClean="0"/>
              <a:t>should </a:t>
            </a:r>
            <a:r>
              <a:rPr lang="en-US" sz="1200" dirty="0"/>
              <a:t>be between 75-110</a:t>
            </a:r>
            <a:endParaRPr lang="de-DE" sz="1200" dirty="0"/>
          </a:p>
          <a:p>
            <a:pPr lvl="1"/>
            <a:r>
              <a:rPr lang="en-US" sz="1200" dirty="0" smtClean="0"/>
              <a:t>the </a:t>
            </a:r>
            <a:r>
              <a:rPr lang="en-US" sz="1200" dirty="0"/>
              <a:t>values for the corneal </a:t>
            </a:r>
            <a:r>
              <a:rPr lang="en-US" sz="1200" dirty="0" smtClean="0"/>
              <a:t>threshold </a:t>
            </a:r>
            <a:r>
              <a:rPr lang="en-US" sz="1200" dirty="0"/>
              <a:t>should be &lt; 230</a:t>
            </a:r>
            <a:endParaRPr lang="de-DE" sz="1200" dirty="0"/>
          </a:p>
          <a:p>
            <a:pPr lvl="1"/>
            <a:r>
              <a:rPr lang="en-US" sz="1200" dirty="0" smtClean="0"/>
              <a:t>→ </a:t>
            </a:r>
            <a:r>
              <a:rPr lang="en-US" sz="1200" dirty="0"/>
              <a:t>if they are not in these ranges, manually adjust them to be in these ranges (+/- buttons under the camera field on the host computer</a:t>
            </a:r>
            <a:r>
              <a:rPr lang="en-US" sz="1200" dirty="0" smtClean="0"/>
              <a:t>)</a:t>
            </a:r>
          </a:p>
          <a:p>
            <a:pPr marL="0" indent="0">
              <a:buNone/>
            </a:pPr>
            <a:endParaRPr lang="de-DE" sz="1200" dirty="0"/>
          </a:p>
          <a:p>
            <a:r>
              <a:rPr lang="en-US" sz="1200" dirty="0"/>
              <a:t>Initialize the calibration of the eye tracker by pressing „c“ on the host computers keyboard</a:t>
            </a:r>
            <a:endParaRPr lang="de-DE" sz="1200" dirty="0"/>
          </a:p>
          <a:p>
            <a:r>
              <a:rPr lang="en-US" sz="1200" dirty="0"/>
              <a:t>Start calibration by pressing the &gt; spacebar &lt;</a:t>
            </a:r>
            <a:endParaRPr lang="de-DE" sz="1200" dirty="0"/>
          </a:p>
          <a:p>
            <a:r>
              <a:rPr lang="en-US" sz="1200" dirty="0"/>
              <a:t>(a calibration is accepted if there is a sufficiently long fixation on the calibration point on the screen (=auto accept), if the calibration does not automatically moves on, the auto accept might be disabled; you can also accept the fixations </a:t>
            </a:r>
            <a:r>
              <a:rPr lang="en-US" sz="1200" dirty="0" smtClean="0"/>
              <a:t>separately </a:t>
            </a:r>
            <a:r>
              <a:rPr lang="en-US" sz="1200" dirty="0"/>
              <a:t>by pressing the spacebar if the subject fixated on a fixation point)</a:t>
            </a:r>
            <a:endParaRPr lang="de-DE" sz="1200" dirty="0"/>
          </a:p>
          <a:p>
            <a:r>
              <a:rPr lang="en-US" sz="1200" dirty="0"/>
              <a:t>The mean error in the calibration should not exceed 0.35 and its maximum should be lower than 0.75</a:t>
            </a:r>
            <a:endParaRPr lang="de-DE" sz="1200" dirty="0"/>
          </a:p>
          <a:p>
            <a:r>
              <a:rPr lang="en-US" sz="1200" dirty="0"/>
              <a:t>if these ranges are reached, press &gt; enter &lt; to accept the </a:t>
            </a:r>
            <a:r>
              <a:rPr lang="en-US" sz="1200" dirty="0" smtClean="0"/>
              <a:t>calibration</a:t>
            </a:r>
          </a:p>
          <a:p>
            <a:endParaRPr lang="en-US" sz="1200" dirty="0" smtClean="0"/>
          </a:p>
          <a:p>
            <a:r>
              <a:rPr lang="en-US" sz="1200" dirty="0" smtClean="0"/>
              <a:t>If the calibration was very bad except it and start it again by pressing “c“ again</a:t>
            </a:r>
            <a:endParaRPr lang="de-DE" sz="1200" dirty="0"/>
          </a:p>
        </p:txBody>
      </p:sp>
      <p:pic>
        <p:nvPicPr>
          <p:cNvPr id="4" name="Grafik 3"/>
          <p:cNvPicPr>
            <a:picLocks noChangeAspect="1"/>
          </p:cNvPicPr>
          <p:nvPr/>
        </p:nvPicPr>
        <p:blipFill>
          <a:blip r:embed="rId2"/>
          <a:stretch>
            <a:fillRect/>
          </a:stretch>
        </p:blipFill>
        <p:spPr>
          <a:xfrm>
            <a:off x="8150828" y="2311243"/>
            <a:ext cx="3480340" cy="1577989"/>
          </a:xfrm>
          <a:prstGeom prst="rect">
            <a:avLst/>
          </a:prstGeom>
        </p:spPr>
      </p:pic>
      <p:pic>
        <p:nvPicPr>
          <p:cNvPr id="5" name="Grafik 4"/>
          <p:cNvPicPr>
            <a:picLocks noChangeAspect="1"/>
          </p:cNvPicPr>
          <p:nvPr/>
        </p:nvPicPr>
        <p:blipFill>
          <a:blip r:embed="rId3"/>
          <a:stretch>
            <a:fillRect/>
          </a:stretch>
        </p:blipFill>
        <p:spPr>
          <a:xfrm>
            <a:off x="7859744" y="577578"/>
            <a:ext cx="4062508" cy="1656061"/>
          </a:xfrm>
          <a:prstGeom prst="rect">
            <a:avLst/>
          </a:prstGeom>
        </p:spPr>
      </p:pic>
      <p:pic>
        <p:nvPicPr>
          <p:cNvPr id="6" name="Grafik 5"/>
          <p:cNvPicPr>
            <a:picLocks noChangeAspect="1"/>
          </p:cNvPicPr>
          <p:nvPr/>
        </p:nvPicPr>
        <p:blipFill>
          <a:blip r:embed="rId4"/>
          <a:stretch>
            <a:fillRect/>
          </a:stretch>
        </p:blipFill>
        <p:spPr>
          <a:xfrm>
            <a:off x="7982865" y="4442973"/>
            <a:ext cx="3816265" cy="1391577"/>
          </a:xfrm>
          <a:prstGeom prst="rect">
            <a:avLst/>
          </a:prstGeom>
        </p:spPr>
      </p:pic>
      <p:sp>
        <p:nvSpPr>
          <p:cNvPr id="7" name="Textfeld 6"/>
          <p:cNvSpPr txBox="1"/>
          <p:nvPr/>
        </p:nvSpPr>
        <p:spPr>
          <a:xfrm>
            <a:off x="7982865" y="5913900"/>
            <a:ext cx="1740413" cy="369332"/>
          </a:xfrm>
          <a:prstGeom prst="rect">
            <a:avLst/>
          </a:prstGeom>
          <a:noFill/>
        </p:spPr>
        <p:txBody>
          <a:bodyPr wrap="none" rtlCol="0">
            <a:spAutoFit/>
          </a:bodyPr>
          <a:lstStyle/>
          <a:p>
            <a:r>
              <a:rPr lang="de-DE" dirty="0" err="1" smtClean="0"/>
              <a:t>Good</a:t>
            </a:r>
            <a:r>
              <a:rPr lang="de-DE" dirty="0" smtClean="0"/>
              <a:t> </a:t>
            </a:r>
            <a:r>
              <a:rPr lang="de-DE" dirty="0" err="1" smtClean="0"/>
              <a:t>calibration</a:t>
            </a:r>
            <a:endParaRPr lang="de-DE" dirty="0"/>
          </a:p>
        </p:txBody>
      </p:sp>
      <p:sp>
        <p:nvSpPr>
          <p:cNvPr id="9" name="Textfeld 8"/>
          <p:cNvSpPr txBox="1"/>
          <p:nvPr/>
        </p:nvSpPr>
        <p:spPr>
          <a:xfrm>
            <a:off x="10188379" y="5911632"/>
            <a:ext cx="1583319" cy="369332"/>
          </a:xfrm>
          <a:prstGeom prst="rect">
            <a:avLst/>
          </a:prstGeom>
          <a:noFill/>
        </p:spPr>
        <p:txBody>
          <a:bodyPr wrap="none" rtlCol="0">
            <a:spAutoFit/>
          </a:bodyPr>
          <a:lstStyle/>
          <a:p>
            <a:r>
              <a:rPr lang="de-DE" dirty="0" err="1" smtClean="0"/>
              <a:t>bad</a:t>
            </a:r>
            <a:r>
              <a:rPr lang="de-DE" dirty="0" smtClean="0"/>
              <a:t> </a:t>
            </a:r>
            <a:r>
              <a:rPr lang="de-DE" dirty="0" err="1" smtClean="0"/>
              <a:t>calibration</a:t>
            </a:r>
            <a:endParaRPr lang="de-DE" dirty="0"/>
          </a:p>
        </p:txBody>
      </p:sp>
    </p:spTree>
    <p:extLst>
      <p:ext uri="{BB962C8B-B14F-4D97-AF65-F5344CB8AC3E}">
        <p14:creationId xmlns:p14="http://schemas.microsoft.com/office/powerpoint/2010/main" val="397248315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1779</Words>
  <Application>Microsoft Office PowerPoint</Application>
  <PresentationFormat>Widescreen</PresentationFormat>
  <Paragraphs>130</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vt:lpstr>
      <vt:lpstr>Set up eye tracker at MRT</vt:lpstr>
      <vt:lpstr>Overview</vt:lpstr>
      <vt:lpstr>Connect eye tracker</vt:lpstr>
      <vt:lpstr>Connect eye tracker</vt:lpstr>
      <vt:lpstr>Set sup scanner</vt:lpstr>
      <vt:lpstr>Adjust recording unit to the subject</vt:lpstr>
      <vt:lpstr>Adjust recording unit to the subject</vt:lpstr>
      <vt:lpstr>Adjust recording unit to the subject</vt:lpstr>
      <vt:lpstr>Perform eye tracker calibration</vt:lpstr>
      <vt:lpstr>Perform eye tracker validation</vt:lpstr>
      <vt:lpstr>Run experiment</vt:lpstr>
      <vt:lpstr>Access Data</vt:lpstr>
      <vt:lpstr>Access Data</vt:lpstr>
    </vt:vector>
  </TitlesOfParts>
  <Company>Charité Universitaetsmedizin Berlin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Set up eye tracker</dc:title>
  <dc:creator>Töpfer, Felix</dc:creator>
  <cp:lastModifiedBy>Felix Toepfer</cp:lastModifiedBy>
  <cp:revision>29</cp:revision>
  <dcterms:created xsi:type="dcterms:W3CDTF">2019-02-02T11:57:29Z</dcterms:created>
  <dcterms:modified xsi:type="dcterms:W3CDTF">2019-02-28T16:18:48Z</dcterms:modified>
</cp:coreProperties>
</file>

<file path=docProps/thumbnail.jpeg>
</file>